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63" r:id="rId2"/>
    <p:sldMasterId id="2147483678" r:id="rId3"/>
    <p:sldMasterId id="2147483693" r:id="rId4"/>
    <p:sldMasterId id="2147483708" r:id="rId5"/>
  </p:sldMasterIdLst>
  <p:notesMasterIdLst>
    <p:notesMasterId r:id="rId29"/>
  </p:notesMasterIdLst>
  <p:handoutMasterIdLst>
    <p:handoutMasterId r:id="rId30"/>
  </p:handoutMasterIdLst>
  <p:sldIdLst>
    <p:sldId id="306" r:id="rId6"/>
    <p:sldId id="268" r:id="rId7"/>
    <p:sldId id="292" r:id="rId8"/>
    <p:sldId id="288" r:id="rId9"/>
    <p:sldId id="284" r:id="rId10"/>
    <p:sldId id="272" r:id="rId11"/>
    <p:sldId id="293" r:id="rId12"/>
    <p:sldId id="281" r:id="rId13"/>
    <p:sldId id="286" r:id="rId14"/>
    <p:sldId id="294" r:id="rId15"/>
    <p:sldId id="307" r:id="rId16"/>
    <p:sldId id="295" r:id="rId17"/>
    <p:sldId id="289" r:id="rId18"/>
    <p:sldId id="296" r:id="rId19"/>
    <p:sldId id="312" r:id="rId20"/>
    <p:sldId id="313" r:id="rId21"/>
    <p:sldId id="311" r:id="rId22"/>
    <p:sldId id="301" r:id="rId23"/>
    <p:sldId id="298" r:id="rId24"/>
    <p:sldId id="299" r:id="rId25"/>
    <p:sldId id="287" r:id="rId26"/>
    <p:sldId id="300" r:id="rId27"/>
    <p:sldId id="303" r:id="rId28"/>
  </p:sldIdLst>
  <p:sldSz cx="9144000" cy="6858000" type="screen4x3"/>
  <p:notesSz cx="6794500" cy="9906000"/>
  <p:defaultTextStyle>
    <a:defPPr>
      <a:defRPr lang="en-US"/>
    </a:defPPr>
    <a:lvl1pPr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1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אברהם" initials="א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8B1515"/>
    <a:srgbClr val="FF9933"/>
    <a:srgbClr val="FFFF00"/>
    <a:srgbClr val="0000CC"/>
    <a:srgbClr val="339933"/>
    <a:srgbClr val="FF9900"/>
    <a:srgbClr val="9900CC"/>
    <a:srgbClr val="00660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764" autoAdjust="0"/>
    <p:restoredTop sz="94801" autoAdjust="0"/>
  </p:normalViewPr>
  <p:slideViewPr>
    <p:cSldViewPr>
      <p:cViewPr varScale="1">
        <p:scale>
          <a:sx n="74" d="100"/>
          <a:sy n="74" d="100"/>
        </p:scale>
        <p:origin x="344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206" y="-90"/>
      </p:cViewPr>
      <p:guideLst>
        <p:guide orient="horz" pos="3121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7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50217" y="0"/>
            <a:ext cx="2944283" cy="49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73" y="0"/>
            <a:ext cx="2944283" cy="49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850217" y="9409487"/>
            <a:ext cx="2944283" cy="49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rtl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73" y="9409487"/>
            <a:ext cx="2944283" cy="49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D13C986-C7F8-416A-AA96-2217D9E9B47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12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645" y="0"/>
            <a:ext cx="2944283" cy="49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2950"/>
            <a:ext cx="4951412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4744"/>
            <a:ext cx="5435600" cy="445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487"/>
            <a:ext cx="2944283" cy="49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645" y="9409487"/>
            <a:ext cx="2944283" cy="49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rtl="0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104F2E9-529F-488A-8448-56E440A3634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281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28663"/>
            <a:ext cx="4859338" cy="3646487"/>
          </a:xfrm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840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776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68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894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23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30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28663"/>
            <a:ext cx="4859338" cy="3646487"/>
          </a:xfrm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92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28663"/>
            <a:ext cx="4859338" cy="3646487"/>
          </a:xfrm>
          <a:ln/>
        </p:spPr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778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28663"/>
            <a:ext cx="4859338" cy="3646487"/>
          </a:xfrm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31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28663"/>
            <a:ext cx="4859338" cy="3646487"/>
          </a:xfrm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30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28663"/>
            <a:ext cx="4859338" cy="3646487"/>
          </a:xfrm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14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28663"/>
            <a:ext cx="4859338" cy="3646487"/>
          </a:xfrm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73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28663"/>
            <a:ext cx="4859338" cy="3646487"/>
          </a:xfrm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48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28663"/>
            <a:ext cx="4859338" cy="3646487"/>
          </a:xfrm>
          <a:ln/>
        </p:spPr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3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592D7-2FB8-464A-9C57-B0DC9894C32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5780F-34DD-4378-860B-6680A4DED61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CCF89-8AAA-4714-BDB8-EEA95FBBB38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כותרת, טקסט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EDF4D-5BAF-462A-AE59-C4411E7C04D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כותרת, טקסט ו- 2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784F2-65EA-4281-AC6E-EE2EB1E5F3E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788B8-7642-418B-942A-13C492831DA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CC91B-C6AD-4FA1-8984-33311881DDB1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4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D7635-ED7A-4D26-8D29-A48B59BD63A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69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881359-2A8A-43B1-9FA6-89402FC9C378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037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04E9E-EBC6-4EDC-8E0C-0D3E22AEE4D8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12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5653F5-F0A9-4F95-96B4-18F2D40902B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4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5141A-BAB5-423B-962C-830C765DD05A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A1BD0-F091-4E6F-BBC2-4B5FEADFA9E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22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69391-D6A4-4B05-8518-01CC5E1A57C3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73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9FB067-6BD8-4A24-B69E-2CB3A4977E91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9940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C7515D-0428-44AF-8961-DBA9886F472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21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44BD5-016C-4382-99AF-AF42D752B10A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062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33206-23C7-4772-A617-1BAB05401543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358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כותרת, טקסט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638FEF-2044-40A4-859A-9BCAD6E90E3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657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כותרת, טקסט ו- 2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316CD-BC8D-44C3-98EC-5B0B38CAE1A6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79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A068F-BB5E-4B04-9F4B-6F8505EE6876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349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592D7-2FB8-464A-9C57-B0DC9894C32A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9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79189-5832-499F-AC4C-8EF59252E85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5141A-BAB5-423B-962C-830C765DD05A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839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79189-5832-499F-AC4C-8EF59252E857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1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F3B38-C860-4F9F-B590-C8F671556B33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72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3BF6A-BB41-4A88-B715-86D1B9D0F521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9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FA123A-AFAF-4081-B601-C769CF01360E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081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E218E-4A9E-47C8-80BE-39B4FE1FA80F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64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871F8-D661-431C-8A41-9393DE28B253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369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91569-CA0B-4A04-A8D4-74A1D502C541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431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5780F-34DD-4378-860B-6680A4DED61D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977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CCF89-8AAA-4714-BDB8-EEA95FBBB383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F3B38-C860-4F9F-B590-C8F671556B3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כותרת, טקסט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EDF4D-5BAF-462A-AE59-C4411E7C04D0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30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כותרת, טקסט ו- 2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784F2-65EA-4281-AC6E-EE2EB1E5F3EE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053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788B8-7642-418B-942A-13C492831DA8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315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592D7-2FB8-464A-9C57-B0DC9894C32A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204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5141A-BAB5-423B-962C-830C765DD05A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361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79189-5832-499F-AC4C-8EF59252E857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1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F3B38-C860-4F9F-B590-C8F671556B33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666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3BF6A-BB41-4A88-B715-86D1B9D0F521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185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FA123A-AFAF-4081-B601-C769CF01360E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169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E218E-4A9E-47C8-80BE-39B4FE1FA80F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3BF6A-BB41-4A88-B715-86D1B9D0F52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871F8-D661-431C-8A41-9393DE28B253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07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91569-CA0B-4A04-A8D4-74A1D502C541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395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5780F-34DD-4378-860B-6680A4DED61D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72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CCF89-8AAA-4714-BDB8-EEA95FBBB383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969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כותרת, טקסט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EDF4D-5BAF-462A-AE59-C4411E7C04D0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354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כותרת, טקסט ו- 2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784F2-65EA-4281-AC6E-EE2EB1E5F3EE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81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788B8-7642-418B-942A-13C492831DA8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43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592D7-2FB8-464A-9C57-B0DC9894C32A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56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5141A-BAB5-423B-962C-830C765DD05A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832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B79189-5832-499F-AC4C-8EF59252E857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FA123A-AFAF-4081-B601-C769CF01360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FF3B38-C860-4F9F-B590-C8F671556B33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02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3BF6A-BB41-4A88-B715-86D1B9D0F521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261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FA123A-AFAF-4081-B601-C769CF01360E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44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E218E-4A9E-47C8-80BE-39B4FE1FA80F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34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871F8-D661-431C-8A41-9393DE28B253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803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91569-CA0B-4A04-A8D4-74A1D502C541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503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5780F-34DD-4378-860B-6680A4DED61D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210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CCF89-8AAA-4714-BDB8-EEA95FBBB383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146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כותרת, טקסט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EDF4D-5BAF-462A-AE59-C4411E7C04D0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707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כותרת, טקסט ו- 2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784F2-65EA-4281-AC6E-EE2EB1E5F3EE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E218E-4A9E-47C8-80BE-39B4FE1FA80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788B8-7642-418B-942A-13C492831DA8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4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871F8-D661-431C-8A41-9393DE28B25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791569-CA0B-4A04-A8D4-74A1D502C54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דיודה - </a:t>
            </a:r>
            <a:r>
              <a:rPr lang="en-US" smtClean="0"/>
              <a:t>Diode</a:t>
            </a:r>
            <a:endParaRPr lang="he-IL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341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 b="1"/>
            </a:lvl1pPr>
          </a:lstStyle>
          <a:p>
            <a:pPr>
              <a:defRPr/>
            </a:pPr>
            <a:r>
              <a:rPr lang="he-IL"/>
              <a:t>כתב: יאן לרון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0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0D62F7A-32B6-4E7B-B3D6-FC7EAC18EF7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152400" y="152400"/>
            <a:ext cx="8839200" cy="6400800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  <p:sldLayoutId id="2147483651" r:id="rId12"/>
    <p:sldLayoutId id="2147483650" r:id="rId13"/>
    <p:sldLayoutId id="2147483649" r:id="rId14"/>
  </p:sldLayoutIdLst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5pPr>
      <a:lvl6pPr marL="4572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6pPr>
      <a:lvl7pPr marL="9144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7pPr>
      <a:lvl8pPr marL="13716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8pPr>
      <a:lvl9pPr marL="18288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דיודה - </a:t>
            </a:r>
            <a:r>
              <a:rPr lang="en-US" smtClean="0"/>
              <a:t>Diode</a:t>
            </a:r>
            <a:endParaRPr lang="he-IL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341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 b="1"/>
            </a:lvl1pPr>
          </a:lstStyle>
          <a:p>
            <a:r>
              <a:rPr lang="he-IL">
                <a:solidFill>
                  <a:srgbClr val="000000"/>
                </a:solidFill>
              </a:rPr>
              <a:t>כתב: יאן לרון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0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66896DC-EC77-4652-8D48-BA0C8A3D87C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 rtl="0">
              <a:defRPr/>
            </a:pPr>
            <a:endParaRPr lang="he-IL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52400" y="152400"/>
            <a:ext cx="8839200" cy="6400800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rtl="0">
              <a:defRPr/>
            </a:pPr>
            <a:endParaRPr lang="he-IL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06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5pPr>
      <a:lvl6pPr marL="4572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6pPr>
      <a:lvl7pPr marL="9144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7pPr>
      <a:lvl8pPr marL="13716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8pPr>
      <a:lvl9pPr marL="18288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דיודה - </a:t>
            </a:r>
            <a:r>
              <a:rPr lang="en-US" smtClean="0"/>
              <a:t>Diode</a:t>
            </a:r>
            <a:endParaRPr lang="he-IL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341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 b="1"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0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0D62F7A-32B6-4E7B-B3D6-FC7EAC18EF72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52400" y="152400"/>
            <a:ext cx="8839200" cy="6400800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52400" y="152400"/>
            <a:ext cx="8839200" cy="6400800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048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5pPr>
      <a:lvl6pPr marL="4572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6pPr>
      <a:lvl7pPr marL="9144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7pPr>
      <a:lvl8pPr marL="13716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8pPr>
      <a:lvl9pPr marL="18288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דיודה - </a:t>
            </a:r>
            <a:r>
              <a:rPr lang="en-US" smtClean="0"/>
              <a:t>Diode</a:t>
            </a:r>
            <a:endParaRPr lang="he-IL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341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 b="1"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0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0D62F7A-32B6-4E7B-B3D6-FC7EAC18EF72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52400" y="152400"/>
            <a:ext cx="8839200" cy="6400800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52400" y="152400"/>
            <a:ext cx="8839200" cy="6400800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7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5pPr>
      <a:lvl6pPr marL="4572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6pPr>
      <a:lvl7pPr marL="9144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7pPr>
      <a:lvl8pPr marL="13716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8pPr>
      <a:lvl9pPr marL="18288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e-IL" smtClean="0"/>
              <a:t>דיודה - </a:t>
            </a:r>
            <a:r>
              <a:rPr lang="en-US" smtClean="0"/>
              <a:t>Diode</a:t>
            </a:r>
            <a:endParaRPr lang="he-IL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0" y="653415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 b="1"/>
            </a:lvl1pPr>
          </a:lstStyle>
          <a:p>
            <a:pPr>
              <a:defRPr/>
            </a:pPr>
            <a:r>
              <a:rPr lang="he-IL" smtClean="0"/>
              <a:t>כתב: יאן לרון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0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0D62F7A-32B6-4E7B-B3D6-FC7EAC18EF72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52400" y="152400"/>
            <a:ext cx="8839200" cy="6400800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52400" y="152400"/>
            <a:ext cx="8839200" cy="6400800"/>
          </a:xfrm>
          <a:prstGeom prst="rect">
            <a:avLst/>
          </a:prstGeom>
          <a:noFill/>
          <a:ln w="28575">
            <a:solidFill>
              <a:srgbClr val="8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rtl="0">
              <a:defRPr/>
            </a:pPr>
            <a:endParaRPr lang="he-IL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07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5pPr>
      <a:lvl6pPr marL="4572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6pPr>
      <a:lvl7pPr marL="9144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7pPr>
      <a:lvl8pPr marL="13716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8pPr>
      <a:lvl9pPr marL="1828800" algn="ctr" rtl="1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" pitchFamily="34" charset="0"/>
          <a:cs typeface="David" pitchFamily="2" charset="-79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3.wmf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2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7.wmf"/><Relationship Id="rId3" Type="http://schemas.openxmlformats.org/officeDocument/2006/relationships/notesSlide" Target="../notesSlides/notesSlide5.xml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33.wmf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8.bin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5.bin"/><Relationship Id="rId5" Type="http://schemas.openxmlformats.org/officeDocument/2006/relationships/image" Target="../media/image32.wmf"/><Relationship Id="rId15" Type="http://schemas.openxmlformats.org/officeDocument/2006/relationships/image" Target="../media/image36.wmf"/><Relationship Id="rId10" Type="http://schemas.openxmlformats.org/officeDocument/2006/relationships/image" Target="../media/image40.emf"/><Relationship Id="rId19" Type="http://schemas.openxmlformats.org/officeDocument/2006/relationships/oleObject" Target="../embeddings/oleObject20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17.bin"/><Relationship Id="rId22" Type="http://schemas.openxmlformats.org/officeDocument/2006/relationships/image" Target="../media/image3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image" Target="../media/image54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.wmf"/><Relationship Id="rId11" Type="http://schemas.openxmlformats.org/officeDocument/2006/relationships/image" Target="../media/image52.png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50.wmf"/><Relationship Id="rId4" Type="http://schemas.openxmlformats.org/officeDocument/2006/relationships/image" Target="../media/image51.png"/><Relationship Id="rId9" Type="http://schemas.openxmlformats.org/officeDocument/2006/relationships/oleObject" Target="../embeddings/oleObject2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51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0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58.xml"/><Relationship Id="rId1" Type="http://schemas.openxmlformats.org/officeDocument/2006/relationships/themeOverride" Target="../theme/themeOverr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0.wm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5.pn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.bin"/><Relationship Id="rId20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11" Type="http://schemas.openxmlformats.org/officeDocument/2006/relationships/image" Target="../media/image19.wmf"/><Relationship Id="rId5" Type="http://schemas.openxmlformats.org/officeDocument/2006/relationships/oleObject" Target="../embeddings/oleObject1.bin"/><Relationship Id="rId15" Type="http://schemas.openxmlformats.org/officeDocument/2006/relationships/image" Target="../media/image21.wmf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23.wmf"/><Relationship Id="rId4" Type="http://schemas.openxmlformats.org/officeDocument/2006/relationships/image" Target="../media/image24.png"/><Relationship Id="rId9" Type="http://schemas.openxmlformats.org/officeDocument/2006/relationships/image" Target="../media/image18.wmf"/><Relationship Id="rId1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128FC3-C5BD-4788-8929-B2E508312F95}" type="slidenum">
              <a:rPr lang="he-IL" smtClean="0">
                <a:latin typeface="Arial" charset="0"/>
                <a:cs typeface="Arial" charset="0"/>
              </a:rPr>
              <a:pPr/>
              <a:t>1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8434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97574BE3-338E-4123-B5E4-8BF1D0DA9655}" type="slidenum">
              <a:rPr lang="he-IL" sz="1400"/>
              <a:pPr rtl="0"/>
              <a:t>1</a:t>
            </a:fld>
            <a:endParaRPr lang="en-US" sz="1400"/>
          </a:p>
        </p:txBody>
      </p:sp>
      <p:sp>
        <p:nvSpPr>
          <p:cNvPr id="18435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D4588FFA-B5D0-47EE-88D0-296DD807D6ED}" type="slidenum">
              <a:rPr lang="he-IL" sz="1400"/>
              <a:pPr rtl="0"/>
              <a:t>1</a:t>
            </a:fld>
            <a:endParaRPr 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08" y="226582"/>
            <a:ext cx="8310154" cy="8535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2084" y="1316894"/>
            <a:ext cx="5562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2800" b="1" dirty="0" smtClean="0">
                <a:solidFill>
                  <a:srgbClr val="CA8853"/>
                </a:solidFill>
                <a:latin typeface="tahoma" panose="020B0604030504040204" pitchFamily="34" charset="0"/>
              </a:rPr>
              <a:t>מעבדות </a:t>
            </a:r>
            <a:r>
              <a:rPr lang="he-IL" sz="2800" b="1" dirty="0">
                <a:solidFill>
                  <a:srgbClr val="CA8853"/>
                </a:solidFill>
                <a:latin typeface="tahoma" panose="020B0604030504040204" pitchFamily="34" charset="0"/>
              </a:rPr>
              <a:t>בהנדסת </a:t>
            </a:r>
            <a:r>
              <a:rPr lang="he-IL" sz="2800" b="1" dirty="0" smtClean="0">
                <a:solidFill>
                  <a:srgbClr val="CA8853"/>
                </a:solidFill>
                <a:latin typeface="tahoma" panose="020B0604030504040204" pitchFamily="34" charset="0"/>
              </a:rPr>
              <a:t>חשמל 1,1ח'</a:t>
            </a:r>
          </a:p>
          <a:p>
            <a:pPr algn="ctr"/>
            <a:r>
              <a:rPr lang="he-IL" sz="2800" b="1" dirty="0">
                <a:solidFill>
                  <a:srgbClr val="CA8853"/>
                </a:solidFill>
                <a:latin typeface="tahoma" panose="020B0604030504040204" pitchFamily="34" charset="0"/>
              </a:rPr>
              <a:t>044151 - 044160</a:t>
            </a:r>
            <a:endParaRPr lang="he-IL" sz="2800" b="1" i="0" dirty="0">
              <a:solidFill>
                <a:srgbClr val="CA8853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 flipV="1">
            <a:off x="264460" y="-838200"/>
            <a:ext cx="26534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52273" y="2436583"/>
            <a:ext cx="3292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3200" b="1" dirty="0" smtClean="0"/>
              <a:t>ניסוי מגברי שרת </a:t>
            </a:r>
            <a:r>
              <a:rPr lang="en-US" sz="3200" b="1" dirty="0" smtClean="0"/>
              <a:t>1</a:t>
            </a:r>
            <a:endParaRPr lang="en-US" sz="3200" b="1" dirty="0"/>
          </a:p>
        </p:txBody>
      </p:sp>
      <p:pic>
        <p:nvPicPr>
          <p:cNvPr id="16386" name="Picture 2" descr="תוצאת תמונה עבור ‪op amp 741‬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474995"/>
            <a:ext cx="3669207" cy="277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1" y="3124200"/>
            <a:ext cx="4368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13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pPr>
              <a:defRPr/>
            </a:pPr>
            <a:fld id="{4AAF8777-D9A2-4ED2-8663-4A192D846055}" type="slidenum">
              <a:rPr lang="he-IL"/>
              <a:pPr>
                <a:defRPr/>
              </a:pPr>
              <a:t>10</a:t>
            </a:fld>
            <a:endParaRPr lang="en-US"/>
          </a:p>
        </p:txBody>
      </p:sp>
      <p:sp>
        <p:nvSpPr>
          <p:cNvPr id="29719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A296F645-DC63-4B1C-8E3A-92FE5FB1F9F1}" type="slidenum">
              <a:rPr lang="he-IL" sz="1400"/>
              <a:pPr rtl="0"/>
              <a:t>10</a:t>
            </a:fld>
            <a:endParaRPr lang="en-US" sz="1400"/>
          </a:p>
        </p:txBody>
      </p:sp>
      <p:sp>
        <p:nvSpPr>
          <p:cNvPr id="29720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F92A763F-F122-414B-926A-7BC312E48FCE}" type="slidenum">
              <a:rPr lang="he-IL" sz="1400"/>
              <a:pPr rtl="0"/>
              <a:t>10</a:t>
            </a:fld>
            <a:endParaRPr lang="en-US" sz="1400"/>
          </a:p>
        </p:txBody>
      </p:sp>
      <p:sp>
        <p:nvSpPr>
          <p:cNvPr id="29721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13106C3A-5845-48C0-AF5D-2BD4061CFC2D}" type="slidenum">
              <a:rPr lang="he-IL" sz="1400"/>
              <a:pPr rtl="0"/>
              <a:t>10</a:t>
            </a:fld>
            <a:endParaRPr lang="en-US" sz="1400"/>
          </a:p>
        </p:txBody>
      </p:sp>
      <p:sp>
        <p:nvSpPr>
          <p:cNvPr id="29722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3C301839-ADD7-4BF7-9B1B-372E943F662A}" type="slidenum">
              <a:rPr lang="he-IL" sz="1400"/>
              <a:pPr rtl="0"/>
              <a:t>10</a:t>
            </a:fld>
            <a:endParaRPr lang="en-US" sz="1400"/>
          </a:p>
        </p:txBody>
      </p:sp>
      <p:sp>
        <p:nvSpPr>
          <p:cNvPr id="29723" name="מציין מיקום של מספר שקופית 2"/>
          <p:cNvSpPr txBox="1">
            <a:spLocks noGrp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0338B2F2-377C-4DEF-9F6D-DFBB59EAB7E8}" type="slidenum">
              <a:rPr lang="he-IL" sz="1400"/>
              <a:pPr rtl="0"/>
              <a:t>10</a:t>
            </a:fld>
            <a:endParaRPr lang="en-US" sz="1400"/>
          </a:p>
        </p:txBody>
      </p:sp>
      <p:sp>
        <p:nvSpPr>
          <p:cNvPr id="29724" name="Text Box 4"/>
          <p:cNvSpPr txBox="1">
            <a:spLocks noChangeArrowheads="1"/>
          </p:cNvSpPr>
          <p:nvPr/>
        </p:nvSpPr>
        <p:spPr bwMode="auto">
          <a:xfrm>
            <a:off x="1526066" y="152400"/>
            <a:ext cx="676339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he-IL" sz="360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מגברי שרת 1 - מגבר הופך </a:t>
            </a:r>
            <a:r>
              <a:rPr lang="he-IL" sz="3600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מופע (המשך)</a:t>
            </a:r>
            <a:endParaRPr lang="en-US" sz="3600" dirty="0">
              <a:solidFill>
                <a:srgbClr val="00009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725" name="Rectangle 9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rtl="0"/>
            <a:endParaRPr lang="he-IL"/>
          </a:p>
        </p:txBody>
      </p:sp>
      <p:sp>
        <p:nvSpPr>
          <p:cNvPr id="29726" name="Rectangle 10"/>
          <p:cNvSpPr>
            <a:spLocks noChangeArrowheads="1"/>
          </p:cNvSpPr>
          <p:nvPr/>
        </p:nvSpPr>
        <p:spPr bwMode="auto">
          <a:xfrm>
            <a:off x="0" y="3695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rtl="0"/>
            <a:endParaRPr lang="he-IL"/>
          </a:p>
        </p:txBody>
      </p:sp>
      <p:sp>
        <p:nvSpPr>
          <p:cNvPr id="29727" name="Text Box 11"/>
          <p:cNvSpPr txBox="1">
            <a:spLocks noChangeArrowheads="1"/>
          </p:cNvSpPr>
          <p:nvPr/>
        </p:nvSpPr>
        <p:spPr bwMode="auto">
          <a:xfrm>
            <a:off x="3810000" y="838200"/>
            <a:ext cx="5045075" cy="614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he-IL" sz="2400" b="1" u="sng" dirty="0">
                <a:solidFill>
                  <a:srgbClr val="000000"/>
                </a:solidFill>
              </a:rPr>
              <a:t>מעגל מגבר הופך </a:t>
            </a:r>
            <a:r>
              <a:rPr lang="he-IL" sz="2400" b="1" u="sng" dirty="0" smtClean="0">
                <a:solidFill>
                  <a:srgbClr val="000000"/>
                </a:solidFill>
              </a:rPr>
              <a:t>מופע </a:t>
            </a:r>
            <a:r>
              <a:rPr lang="he-IL" sz="2400" b="1" u="sng" dirty="0">
                <a:solidFill>
                  <a:srgbClr val="000000"/>
                </a:solidFill>
              </a:rPr>
              <a:t>ברוויה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כוון את המחולל לגל </a:t>
            </a:r>
            <a:r>
              <a:rPr lang="he-IL" b="1" u="sng" dirty="0"/>
              <a:t>סינוס בתדר </a:t>
            </a:r>
            <a:r>
              <a:rPr lang="en-US" b="1" u="sng" dirty="0" smtClean="0"/>
              <a:t>KHz</a:t>
            </a:r>
            <a:r>
              <a:rPr lang="he-IL" b="1" u="sng" dirty="0" smtClean="0"/>
              <a:t> </a:t>
            </a:r>
            <a:r>
              <a:rPr lang="en-US" b="1" u="sng" dirty="0" smtClean="0"/>
              <a:t>1 </a:t>
            </a:r>
            <a:r>
              <a:rPr lang="he-IL" b="1" u="sng" dirty="0" smtClean="0"/>
              <a:t>ואמפליטודה 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Vpp</a:t>
            </a:r>
            <a:r>
              <a:rPr lang="he-IL" b="1" u="sng" dirty="0" smtClean="0"/>
              <a:t>18</a:t>
            </a:r>
            <a:r>
              <a:rPr lang="he-IL" dirty="0" smtClean="0"/>
              <a:t>.</a:t>
            </a:r>
            <a:endParaRPr lang="en-US" dirty="0"/>
          </a:p>
          <a:p>
            <a:endParaRPr lang="he-IL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הצג את אות המבוא ואות </a:t>
            </a:r>
            <a:r>
              <a:rPr lang="he-IL" dirty="0" smtClean="0"/>
              <a:t>המוצא על הסקופ</a:t>
            </a:r>
            <a:endParaRPr lang="en-US" dirty="0"/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/>
              <a:t>כוון את הגברי הערוצים של הסקופ כך ששני האותות יראו במלואם על המסך. </a:t>
            </a:r>
            <a:endParaRPr lang="en-US" dirty="0"/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/>
              <a:t>מדוד את הערכים המינימלי ומקסימלי </a:t>
            </a:r>
            <a:r>
              <a:rPr lang="he-IL" dirty="0" smtClean="0"/>
              <a:t>של </a:t>
            </a:r>
            <a:r>
              <a:rPr lang="he-IL" dirty="0"/>
              <a:t>אות </a:t>
            </a:r>
            <a:r>
              <a:rPr lang="he-IL" dirty="0" smtClean="0"/>
              <a:t>מוצא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הצג </a:t>
            </a:r>
            <a:r>
              <a:rPr lang="he-IL" dirty="0"/>
              <a:t>את האות בכניסה ההופכת ואת </a:t>
            </a:r>
            <a:r>
              <a:rPr lang="he-IL" dirty="0" smtClean="0"/>
              <a:t>אות המוצא</a:t>
            </a:r>
            <a:endParaRPr lang="he-IL" sz="1600" dirty="0" smtClean="0"/>
          </a:p>
          <a:p>
            <a:endParaRPr lang="he-IL" sz="1600" dirty="0"/>
          </a:p>
          <a:p>
            <a:pPr>
              <a:spcBef>
                <a:spcPts val="1200"/>
              </a:spcBef>
            </a:pPr>
            <a:endParaRPr lang="he-IL" sz="1600" dirty="0" smtClean="0"/>
          </a:p>
          <a:p>
            <a:r>
              <a:rPr lang="he-IL" sz="1600" dirty="0" smtClean="0"/>
              <a:t>אם</a:t>
            </a:r>
            <a:r>
              <a:rPr lang="he-IL" sz="1600" dirty="0"/>
              <a:t>:     מתח </a:t>
            </a:r>
            <a:r>
              <a:rPr lang="he-IL" sz="1600" dirty="0" smtClean="0"/>
              <a:t>רוויה</a:t>
            </a:r>
          </a:p>
          <a:p>
            <a:endParaRPr lang="en-US" sz="1600" dirty="0"/>
          </a:p>
          <a:p>
            <a:r>
              <a:rPr lang="he-IL" sz="1600" dirty="0"/>
              <a:t>אזי: 1. אות היציאה </a:t>
            </a:r>
            <a:r>
              <a:rPr lang="he-IL" sz="1600" dirty="0" smtClean="0"/>
              <a:t>ייקטע </a:t>
            </a:r>
            <a:r>
              <a:rPr lang="he-IL" sz="1600" dirty="0"/>
              <a:t>וערכיו המכסימלי והמינימלי יהיו </a:t>
            </a:r>
            <a:endParaRPr lang="he-IL" sz="1600" dirty="0" smtClean="0"/>
          </a:p>
          <a:p>
            <a:pPr>
              <a:lnSpc>
                <a:spcPct val="150000"/>
              </a:lnSpc>
            </a:pPr>
            <a:r>
              <a:rPr lang="he-IL" sz="1600" dirty="0" smtClean="0"/>
              <a:t>          </a:t>
            </a:r>
            <a:r>
              <a:rPr lang="he-IL" sz="1600" dirty="0"/>
              <a:t>שווים למתחי הרוויה של המגבר</a:t>
            </a:r>
            <a:r>
              <a:rPr lang="he-IL" sz="1600" dirty="0" smtClean="0"/>
              <a:t>.</a:t>
            </a:r>
          </a:p>
          <a:p>
            <a:endParaRPr lang="he-IL" sz="1600" dirty="0"/>
          </a:p>
          <a:p>
            <a:r>
              <a:rPr lang="en-US" sz="1600" dirty="0"/>
              <a:t>    </a:t>
            </a:r>
            <a:r>
              <a:rPr lang="he-IL" sz="1600" dirty="0"/>
              <a:t>  2.                      כי שינוי ב       לא מאפשר שינוי </a:t>
            </a:r>
          </a:p>
          <a:p>
            <a:pPr>
              <a:lnSpc>
                <a:spcPct val="150000"/>
              </a:lnSpc>
            </a:pPr>
            <a:r>
              <a:rPr lang="he-IL" sz="1600" dirty="0"/>
              <a:t>          מתאים ב        מאחר והוא קבוע במתח הרוויה.       </a:t>
            </a:r>
          </a:p>
          <a:p>
            <a:pPr>
              <a:lnSpc>
                <a:spcPct val="140000"/>
              </a:lnSpc>
            </a:pPr>
            <a:r>
              <a:rPr lang="he-IL" sz="1600" dirty="0"/>
              <a:t>          </a:t>
            </a:r>
            <a:endParaRPr lang="en-US" sz="1600" dirty="0"/>
          </a:p>
        </p:txBody>
      </p:sp>
      <p:graphicFrame>
        <p:nvGraphicFramePr>
          <p:cNvPr id="29710" name="Object 14"/>
          <p:cNvGraphicFramePr>
            <a:graphicFrameLocks noChangeAspect="1"/>
          </p:cNvGraphicFramePr>
          <p:nvPr>
            <p:extLst/>
          </p:nvPr>
        </p:nvGraphicFramePr>
        <p:xfrm>
          <a:off x="7061200" y="5829300"/>
          <a:ext cx="1066800" cy="307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" name="Equation" r:id="rId4" imgW="660113" imgH="190417" progId="Equation.DSMT4">
                  <p:embed/>
                </p:oleObj>
              </mc:Choice>
              <mc:Fallback>
                <p:oleObj name="Equation" r:id="rId4" imgW="660113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1200" y="5829300"/>
                        <a:ext cx="1066800" cy="307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4" name="Object 18"/>
          <p:cNvGraphicFramePr>
            <a:graphicFrameLocks noChangeAspect="1"/>
          </p:cNvGraphicFramePr>
          <p:nvPr>
            <p:extLst/>
          </p:nvPr>
        </p:nvGraphicFramePr>
        <p:xfrm>
          <a:off x="5895974" y="5816600"/>
          <a:ext cx="296863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" name="Equation" r:id="rId6" imgW="177492" imgH="177492" progId="Equation.DSMT4">
                  <p:embed/>
                </p:oleObj>
              </mc:Choice>
              <mc:Fallback>
                <p:oleObj name="Equation" r:id="rId6" imgW="177492" imgH="1774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5974" y="5816600"/>
                        <a:ext cx="296863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756754"/>
              </p:ext>
            </p:extLst>
          </p:nvPr>
        </p:nvGraphicFramePr>
        <p:xfrm>
          <a:off x="5791200" y="4468969"/>
          <a:ext cx="1447800" cy="407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" name="Equation" r:id="rId8" imgW="901309" imgH="253890" progId="Equation.DSMT4">
                  <p:embed/>
                </p:oleObj>
              </mc:Choice>
              <mc:Fallback>
                <p:oleObj name="Equation" r:id="rId8" imgW="90130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468969"/>
                        <a:ext cx="1447800" cy="407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7" name="Object 21"/>
          <p:cNvGraphicFramePr>
            <a:graphicFrameLocks noChangeAspect="1"/>
          </p:cNvGraphicFramePr>
          <p:nvPr>
            <p:extLst/>
          </p:nvPr>
        </p:nvGraphicFramePr>
        <p:xfrm>
          <a:off x="7112000" y="6172200"/>
          <a:ext cx="304800" cy="267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Equation" r:id="rId10" imgW="202936" imgH="177569" progId="Equation.DSMT4">
                  <p:embed/>
                </p:oleObj>
              </mc:Choice>
              <mc:Fallback>
                <p:oleObj name="Equation" r:id="rId10" imgW="202936" imgH="1775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6172200"/>
                        <a:ext cx="304800" cy="2675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30" name="Picture 4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4793" y="3552632"/>
            <a:ext cx="3920331" cy="292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229" name="Picture 53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968796"/>
            <a:ext cx="3298198" cy="195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376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6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BF426DB-C23A-4AE4-B979-954BF098F988}" type="slidenum">
              <a:rPr lang="he-IL" smtClean="0">
                <a:solidFill>
                  <a:srgbClr val="000000"/>
                </a:solidFill>
                <a:latin typeface="Arial" charset="0"/>
                <a:cs typeface="Arial" charset="0"/>
              </a:rPr>
              <a:pPr/>
              <a:t>11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8597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262B4BEC-0E04-4388-885F-D7CFA1DEBE60}" type="slidenum">
              <a:rPr lang="he-IL" sz="1400">
                <a:solidFill>
                  <a:srgbClr val="000000"/>
                </a:solidFill>
              </a:rPr>
              <a:pPr rtl="0"/>
              <a:t>11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8598" name="Rectangle 58"/>
          <p:cNvSpPr>
            <a:spLocks noChangeArrowheads="1"/>
          </p:cNvSpPr>
          <p:nvPr/>
        </p:nvSpPr>
        <p:spPr bwMode="auto">
          <a:xfrm>
            <a:off x="7620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he-IL" sz="3600" dirty="0" smtClean="0">
                <a:solidFill>
                  <a:srgbClr val="000099"/>
                </a:solidFill>
                <a:cs typeface="David" pitchFamily="2" charset="-79"/>
              </a:rPr>
              <a:t>הפסקה </a:t>
            </a:r>
            <a:r>
              <a:rPr lang="he-IL" sz="3600" dirty="0">
                <a:solidFill>
                  <a:srgbClr val="000099"/>
                </a:solidFill>
                <a:cs typeface="David" pitchFamily="2" charset="-79"/>
              </a:rPr>
              <a:t>בעבודה – השלמת דו"ח </a:t>
            </a:r>
            <a:endParaRPr lang="en-US" sz="3600" dirty="0">
              <a:solidFill>
                <a:srgbClr val="000099"/>
              </a:solidFill>
              <a:cs typeface="David" pitchFamily="2" charset="-79"/>
            </a:endParaRPr>
          </a:p>
        </p:txBody>
      </p:sp>
      <p:sp>
        <p:nvSpPr>
          <p:cNvPr id="52" name="Rectangle 62"/>
          <p:cNvSpPr>
            <a:spLocks noChangeArrowheads="1"/>
          </p:cNvSpPr>
          <p:nvPr/>
        </p:nvSpPr>
        <p:spPr bwMode="auto">
          <a:xfrm>
            <a:off x="926699" y="1143001"/>
            <a:ext cx="770463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he-IL" sz="2800" dirty="0" smtClean="0"/>
              <a:t>הסטודנטים ישלימו </a:t>
            </a:r>
            <a:r>
              <a:rPr lang="he-IL" sz="2800" dirty="0"/>
              <a:t>סעיפים </a:t>
            </a:r>
            <a:r>
              <a:rPr lang="he-IL" sz="2800" dirty="0" smtClean="0"/>
              <a:t>בדו"ח</a:t>
            </a:r>
            <a:endParaRPr lang="he-IL" sz="2800" b="1" dirty="0"/>
          </a:p>
        </p:txBody>
      </p:sp>
    </p:spTree>
    <p:extLst>
      <p:ext uri="{BB962C8B-B14F-4D97-AF65-F5344CB8AC3E}">
        <p14:creationId xmlns:p14="http://schemas.microsoft.com/office/powerpoint/2010/main" val="3693874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pPr>
              <a:defRPr/>
            </a:pPr>
            <a:fld id="{4AAF8777-D9A2-4ED2-8663-4A192D846055}" type="slidenum">
              <a:rPr lang="he-IL"/>
              <a:pPr>
                <a:defRPr/>
              </a:pPr>
              <a:t>12</a:t>
            </a:fld>
            <a:endParaRPr lang="en-US"/>
          </a:p>
        </p:txBody>
      </p:sp>
      <p:sp>
        <p:nvSpPr>
          <p:cNvPr id="29719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A296F645-DC63-4B1C-8E3A-92FE5FB1F9F1}" type="slidenum">
              <a:rPr lang="he-IL" sz="1400"/>
              <a:pPr rtl="0"/>
              <a:t>12</a:t>
            </a:fld>
            <a:endParaRPr lang="en-US" sz="1400"/>
          </a:p>
        </p:txBody>
      </p:sp>
      <p:sp>
        <p:nvSpPr>
          <p:cNvPr id="29720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F92A763F-F122-414B-926A-7BC312E48FCE}" type="slidenum">
              <a:rPr lang="he-IL" sz="1400"/>
              <a:pPr rtl="0"/>
              <a:t>12</a:t>
            </a:fld>
            <a:endParaRPr lang="en-US" sz="1400"/>
          </a:p>
        </p:txBody>
      </p:sp>
      <p:sp>
        <p:nvSpPr>
          <p:cNvPr id="29721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13106C3A-5845-48C0-AF5D-2BD4061CFC2D}" type="slidenum">
              <a:rPr lang="he-IL" sz="1400"/>
              <a:pPr rtl="0"/>
              <a:t>12</a:t>
            </a:fld>
            <a:endParaRPr lang="en-US" sz="1400"/>
          </a:p>
        </p:txBody>
      </p:sp>
      <p:sp>
        <p:nvSpPr>
          <p:cNvPr id="29722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3C301839-ADD7-4BF7-9B1B-372E943F662A}" type="slidenum">
              <a:rPr lang="he-IL" sz="1400"/>
              <a:pPr rtl="0"/>
              <a:t>12</a:t>
            </a:fld>
            <a:endParaRPr lang="en-US" sz="1400"/>
          </a:p>
        </p:txBody>
      </p:sp>
      <p:sp>
        <p:nvSpPr>
          <p:cNvPr id="29723" name="מציין מיקום של מספר שקופית 2"/>
          <p:cNvSpPr txBox="1">
            <a:spLocks noGrp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0338B2F2-377C-4DEF-9F6D-DFBB59EAB7E8}" type="slidenum">
              <a:rPr lang="he-IL" sz="1400"/>
              <a:pPr rtl="0"/>
              <a:t>12</a:t>
            </a:fld>
            <a:endParaRPr lang="en-US" sz="1400"/>
          </a:p>
        </p:txBody>
      </p:sp>
      <p:sp>
        <p:nvSpPr>
          <p:cNvPr id="29724" name="Text Box 4"/>
          <p:cNvSpPr txBox="1">
            <a:spLocks noChangeArrowheads="1"/>
          </p:cNvSpPr>
          <p:nvPr/>
        </p:nvSpPr>
        <p:spPr bwMode="auto">
          <a:xfrm>
            <a:off x="2107154" y="152400"/>
            <a:ext cx="56012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he-IL" sz="360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מגברי שרת 1 - מגבר </a:t>
            </a:r>
            <a:r>
              <a:rPr lang="he-IL" sz="3600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שומר מופע</a:t>
            </a:r>
            <a:endParaRPr lang="en-US" sz="3600" dirty="0">
              <a:solidFill>
                <a:srgbClr val="00009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725" name="Rectangle 9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rtl="0"/>
            <a:endParaRPr lang="he-IL"/>
          </a:p>
        </p:txBody>
      </p:sp>
      <p:sp>
        <p:nvSpPr>
          <p:cNvPr id="29726" name="Rectangle 10"/>
          <p:cNvSpPr>
            <a:spLocks noChangeArrowheads="1"/>
          </p:cNvSpPr>
          <p:nvPr/>
        </p:nvSpPr>
        <p:spPr bwMode="auto">
          <a:xfrm>
            <a:off x="0" y="3695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rtl="0"/>
            <a:endParaRPr lang="he-IL"/>
          </a:p>
        </p:txBody>
      </p:sp>
      <p:sp>
        <p:nvSpPr>
          <p:cNvPr id="29727" name="Text Box 11"/>
          <p:cNvSpPr txBox="1">
            <a:spLocks noChangeArrowheads="1"/>
          </p:cNvSpPr>
          <p:nvPr/>
        </p:nvSpPr>
        <p:spPr bwMode="auto">
          <a:xfrm>
            <a:off x="3810000" y="838200"/>
            <a:ext cx="5045075" cy="2846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he-IL" sz="2400" b="1" u="sng" dirty="0">
                <a:solidFill>
                  <a:srgbClr val="000000"/>
                </a:solidFill>
              </a:rPr>
              <a:t>מעגל מגבר </a:t>
            </a:r>
            <a:r>
              <a:rPr lang="he-IL" sz="2400" b="1" u="sng" dirty="0" smtClean="0">
                <a:solidFill>
                  <a:srgbClr val="000000"/>
                </a:solidFill>
              </a:rPr>
              <a:t>שומר מופע</a:t>
            </a:r>
            <a:endParaRPr lang="he-IL" sz="2400" b="1" u="sng" dirty="0">
              <a:solidFill>
                <a:srgbClr val="000000"/>
              </a:solidFill>
            </a:endParaRP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כוון את המחולל לגל </a:t>
            </a:r>
            <a:r>
              <a:rPr lang="he-IL" b="1" u="sng" dirty="0"/>
              <a:t>סינוס בתדר </a:t>
            </a:r>
            <a:r>
              <a:rPr lang="en-US" b="1" u="sng" dirty="0" smtClean="0"/>
              <a:t>KHz</a:t>
            </a:r>
            <a:r>
              <a:rPr lang="he-IL" b="1" u="sng" dirty="0" smtClean="0"/>
              <a:t> </a:t>
            </a:r>
            <a:r>
              <a:rPr lang="en-US" b="1" u="sng" dirty="0"/>
              <a:t>1</a:t>
            </a:r>
            <a:r>
              <a:rPr lang="he-IL" b="1" u="sng" dirty="0" smtClean="0"/>
              <a:t> ואמפליטודה </a:t>
            </a:r>
            <a:r>
              <a:rPr lang="en-US" b="1" u="sng" dirty="0" err="1" smtClean="0"/>
              <a:t>Vpp</a:t>
            </a:r>
            <a:r>
              <a:rPr lang="he-IL" b="1" u="sng" dirty="0" smtClean="0"/>
              <a:t> </a:t>
            </a:r>
            <a:r>
              <a:rPr lang="en-US" b="1" u="sng" dirty="0" smtClean="0"/>
              <a:t>1</a:t>
            </a:r>
            <a:r>
              <a:rPr lang="he-IL" dirty="0" smtClean="0"/>
              <a:t>.</a:t>
            </a:r>
            <a:endParaRPr lang="en-US" dirty="0"/>
          </a:p>
          <a:p>
            <a:endParaRPr lang="he-IL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הצג את אות המבוא ואות </a:t>
            </a:r>
            <a:r>
              <a:rPr lang="he-IL" dirty="0" smtClean="0"/>
              <a:t>המוצא על הסקופ</a:t>
            </a:r>
            <a:endParaRPr lang="en-US" dirty="0"/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מדוד מתחי מבוא ומוצא והפרש פאזה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חשב הגבר </a:t>
            </a:r>
            <a:r>
              <a:rPr lang="en-US" dirty="0" smtClean="0"/>
              <a:t>DC</a:t>
            </a:r>
            <a:r>
              <a:rPr lang="he-IL" dirty="0" smtClean="0"/>
              <a:t> (תיאורתי ומתוך מדידות)</a:t>
            </a:r>
          </a:p>
          <a:p>
            <a:pPr>
              <a:spcBef>
                <a:spcPts val="600"/>
              </a:spcBef>
            </a:pPr>
            <a:endParaRPr lang="he-IL" b="1" u="sng" dirty="0" smtClean="0"/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54436"/>
            <a:ext cx="2971800" cy="17887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791200" y="3429000"/>
            <a:ext cx="3048000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he-IL" sz="2000" b="1" u="sng" dirty="0"/>
              <a:t>מדידת </a:t>
            </a:r>
            <a:r>
              <a:rPr lang="en-US" sz="2000" b="1" u="sng" dirty="0"/>
              <a:t>Slew Rate</a:t>
            </a:r>
            <a:endParaRPr lang="he-IL" sz="2000" b="1" u="sng" dirty="0"/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/>
              <a:t>כוון את מחולל האותות לגל </a:t>
            </a:r>
            <a:r>
              <a:rPr lang="he-IL" b="1" u="sng" dirty="0"/>
              <a:t>ריבועי בתדר </a:t>
            </a:r>
            <a:r>
              <a:rPr lang="en-US" b="1" u="sng" dirty="0"/>
              <a:t>1KHz</a:t>
            </a:r>
            <a:r>
              <a:rPr lang="he-IL" b="1" u="sng" dirty="0"/>
              <a:t> ואמפליטודה </a:t>
            </a:r>
            <a:r>
              <a:rPr lang="en-US" b="1" u="sng" dirty="0" err="1" smtClean="0"/>
              <a:t>Vpp</a:t>
            </a:r>
            <a:r>
              <a:rPr lang="he-IL" b="1" u="sng" dirty="0" smtClean="0"/>
              <a:t>4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מדוד את ה- </a:t>
            </a:r>
            <a:r>
              <a:rPr lang="en-US" dirty="0"/>
              <a:t>Slew </a:t>
            </a:r>
            <a:r>
              <a:rPr lang="en-US" dirty="0" smtClean="0"/>
              <a:t>Rate</a:t>
            </a:r>
            <a:r>
              <a:rPr lang="he-IL" dirty="0" smtClean="0"/>
              <a:t> של המגבר שלך (הסבר בשקף הבא)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/>
              <a:t>השווה </a:t>
            </a:r>
            <a:r>
              <a:rPr lang="he-IL" dirty="0" smtClean="0"/>
              <a:t>לפרמטרים </a:t>
            </a:r>
            <a:r>
              <a:rPr lang="he-IL" dirty="0"/>
              <a:t>המתאימים </a:t>
            </a:r>
            <a:r>
              <a:rPr lang="he-IL" dirty="0" smtClean="0"/>
              <a:t>מדפי </a:t>
            </a:r>
            <a:r>
              <a:rPr lang="he-IL" dirty="0"/>
              <a:t>הנתונים</a:t>
            </a:r>
            <a:r>
              <a:rPr lang="he-IL" dirty="0" smtClean="0"/>
              <a:t>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99" y="3546159"/>
            <a:ext cx="5451301" cy="293084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304800" y="3352800"/>
            <a:ext cx="8382000" cy="0"/>
          </a:xfrm>
          <a:prstGeom prst="line">
            <a:avLst/>
          </a:prstGeom>
          <a:solidFill>
            <a:schemeClr val="accent1"/>
          </a:solidFill>
          <a:ln w="38100" cap="flat" cmpd="dbl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3142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3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708D18EC-843C-4ABB-9150-186EC7350A8E}" type="slidenum">
              <a:rPr lang="he-IL" sz="1400"/>
              <a:pPr rtl="0"/>
              <a:t>13</a:t>
            </a:fld>
            <a:endParaRPr lang="en-US" sz="1400"/>
          </a:p>
        </p:txBody>
      </p:sp>
      <p:sp>
        <p:nvSpPr>
          <p:cNvPr id="32844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DD4FC14B-B86C-48CB-B110-D5EF06496901}" type="slidenum">
              <a:rPr lang="he-IL" sz="1400"/>
              <a:pPr rtl="0"/>
              <a:t>13</a:t>
            </a:fld>
            <a:endParaRPr lang="en-US" sz="1400"/>
          </a:p>
        </p:txBody>
      </p:sp>
      <p:sp>
        <p:nvSpPr>
          <p:cNvPr id="32845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6050711E-5C70-4CF6-BC91-6DA745FEA01E}" type="slidenum">
              <a:rPr lang="he-IL" sz="1400"/>
              <a:pPr rtl="0"/>
              <a:t>13</a:t>
            </a:fld>
            <a:endParaRPr lang="en-US" sz="1400"/>
          </a:p>
        </p:txBody>
      </p:sp>
      <p:sp>
        <p:nvSpPr>
          <p:cNvPr id="32846" name="מציין מיקום של מספר שקופית 4"/>
          <p:cNvSpPr txBox="1">
            <a:spLocks noGrp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6800B635-8AA4-4586-9B05-4DF6ADD8A731}" type="slidenum">
              <a:rPr lang="he-IL" sz="1400"/>
              <a:pPr rtl="0"/>
              <a:t>13</a:t>
            </a:fld>
            <a:endParaRPr lang="en-US" sz="1400"/>
          </a:p>
        </p:txBody>
      </p:sp>
      <p:sp>
        <p:nvSpPr>
          <p:cNvPr id="3284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400548" y="914400"/>
            <a:ext cx="4415205" cy="5334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b="1" u="sng" dirty="0" smtClean="0"/>
              <a:t>מדידת </a:t>
            </a:r>
            <a:r>
              <a:rPr lang="en-US" sz="1800" b="1" u="sng" dirty="0" smtClean="0"/>
              <a:t>Slew Rate</a:t>
            </a:r>
            <a:r>
              <a:rPr lang="he-IL" sz="1800" b="1" u="sng" dirty="0" smtClean="0"/>
              <a:t> - הסבר</a:t>
            </a:r>
          </a:p>
          <a:p>
            <a:pPr marL="0" indent="0" algn="r" rtl="1"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he-IL" sz="1800" b="1" dirty="0" smtClean="0"/>
              <a:t>מגבר </a:t>
            </a:r>
            <a:r>
              <a:rPr lang="he-IL" sz="1800" b="1" dirty="0"/>
              <a:t>שרת </a:t>
            </a:r>
            <a:r>
              <a:rPr lang="he-IL" sz="1800" b="1" dirty="0" smtClean="0"/>
              <a:t>מגיב </a:t>
            </a:r>
            <a:r>
              <a:rPr lang="he-IL" sz="1800" b="1" dirty="0"/>
              <a:t>לשינויים </a:t>
            </a:r>
            <a:r>
              <a:rPr lang="he-IL" sz="1800" b="1" dirty="0" smtClean="0"/>
              <a:t>באות הכניסה בזמן כלשהו גדול מאפס</a:t>
            </a:r>
            <a:r>
              <a:rPr lang="he-IL" sz="1800" b="1" dirty="0"/>
              <a:t>.</a:t>
            </a:r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endParaRPr lang="he-IL" sz="1000" b="1" dirty="0" smtClean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b="1" dirty="0" smtClean="0"/>
              <a:t>הפרמטר</a:t>
            </a:r>
            <a:r>
              <a:rPr lang="en-US" sz="1800" b="1" dirty="0" smtClean="0"/>
              <a:t>Slew </a:t>
            </a:r>
            <a:r>
              <a:rPr lang="en-US" sz="1800" b="1" dirty="0"/>
              <a:t>Rate (S.R.) </a:t>
            </a:r>
            <a:r>
              <a:rPr lang="he-IL" sz="1800" b="1" dirty="0" smtClean="0"/>
              <a:t> מודד</a:t>
            </a:r>
            <a:endParaRPr lang="he-IL" sz="1800" b="1" dirty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b="1" dirty="0" smtClean="0"/>
              <a:t>את </a:t>
            </a:r>
            <a:r>
              <a:rPr lang="he-IL" sz="1800" b="1" dirty="0"/>
              <a:t>הקצב המירבי בו יכול אות </a:t>
            </a:r>
            <a:r>
              <a:rPr lang="he-IL" sz="1800" b="1" dirty="0" smtClean="0"/>
              <a:t>המוצא</a:t>
            </a:r>
            <a:endParaRPr lang="he-IL" sz="1800" b="1" dirty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b="1" dirty="0" smtClean="0"/>
              <a:t>להשתנות </a:t>
            </a:r>
            <a:r>
              <a:rPr lang="he-IL" sz="1800" b="1" dirty="0"/>
              <a:t>ולעקוב אחר אות </a:t>
            </a:r>
            <a:r>
              <a:rPr lang="he-IL" sz="1800" b="1" dirty="0" smtClean="0"/>
              <a:t>הכניסה</a:t>
            </a:r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endParaRPr lang="he-IL" sz="900" b="1" dirty="0"/>
          </a:p>
          <a:p>
            <a:pPr marL="0" indent="0" algn="r" rtl="1" eaLnBrk="1" hangingPunct="1">
              <a:lnSpc>
                <a:spcPct val="90000"/>
              </a:lnSpc>
              <a:buFontTx/>
              <a:buNone/>
            </a:pPr>
            <a:r>
              <a:rPr lang="he-IL" sz="1800" b="1" dirty="0" smtClean="0"/>
              <a:t>כדי לקבוע מדד זה מודדים את השיפועים של המעברים בשני הכיוונים:</a:t>
            </a:r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endParaRPr lang="he-IL" sz="1000" b="1" dirty="0" smtClean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/>
              <a:t>S.R. = Slew Rate =                          </a:t>
            </a:r>
            <a:endParaRPr lang="he-IL" sz="1800" b="1" dirty="0" smtClean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endParaRPr lang="he-IL" sz="1800" b="1" dirty="0" smtClean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b="1" dirty="0" smtClean="0"/>
              <a:t>מודדים:</a:t>
            </a:r>
            <a:r>
              <a:rPr lang="en-US" sz="1800" b="1" dirty="0" smtClean="0"/>
              <a:t> Quick </a:t>
            </a:r>
            <a:r>
              <a:rPr lang="en-US" sz="1800" b="1" dirty="0" err="1" smtClean="0"/>
              <a:t>Meas</a:t>
            </a:r>
            <a:r>
              <a:rPr lang="en-US" sz="1800" b="1" dirty="0" smtClean="0"/>
              <a:t>: rise time, fall time </a:t>
            </a:r>
            <a:endParaRPr lang="he-IL" sz="1800" b="1" dirty="0" smtClean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b="1" dirty="0" smtClean="0"/>
              <a:t>ונעזרים ב- </a:t>
            </a:r>
            <a:r>
              <a:rPr lang="en-US" sz="1800" b="1" dirty="0" smtClean="0"/>
              <a:t>cursors</a:t>
            </a:r>
            <a:r>
              <a:rPr lang="he-IL" sz="1800" b="1" dirty="0" smtClean="0"/>
              <a:t> שמופיעים במדידות.</a:t>
            </a:r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endParaRPr lang="he-IL" sz="1800" b="1" dirty="0" smtClean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b="1" dirty="0" smtClean="0"/>
              <a:t>ככל שה- </a:t>
            </a:r>
            <a:r>
              <a:rPr lang="en-US" sz="1800" b="1" dirty="0" smtClean="0"/>
              <a:t> S.R.</a:t>
            </a:r>
            <a:r>
              <a:rPr lang="he-IL" sz="1800" b="1" dirty="0" smtClean="0"/>
              <a:t>גדול יותר העקיבה טובה יותר.</a:t>
            </a:r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b="1" dirty="0" smtClean="0"/>
              <a:t>מבין שני הערכים מתחשבים בקטן משום</a:t>
            </a:r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b="1" dirty="0" smtClean="0"/>
              <a:t>שזהו ה-</a:t>
            </a:r>
            <a:r>
              <a:rPr lang="en-US" sz="1800" b="1" dirty="0" smtClean="0"/>
              <a:t>Worst Case </a:t>
            </a:r>
            <a:r>
              <a:rPr lang="he-IL" sz="1800" b="1" dirty="0" smtClean="0"/>
              <a:t>.</a:t>
            </a:r>
            <a:endParaRPr lang="en-US" sz="1800" b="1" dirty="0" smtClean="0"/>
          </a:p>
        </p:txBody>
      </p:sp>
      <p:sp>
        <p:nvSpPr>
          <p:cNvPr id="32848" name="Text Box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e-IL" dirty="0"/>
              <a:t>מגברי שרת 1 - </a:t>
            </a:r>
            <a:r>
              <a:rPr lang="en-US" dirty="0" smtClean="0"/>
              <a:t>Slew Rate</a:t>
            </a:r>
          </a:p>
        </p:txBody>
      </p:sp>
      <p:sp>
        <p:nvSpPr>
          <p:cNvPr id="32849" name="AutoShape 5"/>
          <p:cNvSpPr>
            <a:spLocks noChangeArrowheads="1"/>
          </p:cNvSpPr>
          <p:nvPr/>
        </p:nvSpPr>
        <p:spPr bwMode="auto">
          <a:xfrm rot="5400000">
            <a:off x="1447800" y="1600200"/>
            <a:ext cx="838200" cy="99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/>
          </a:p>
        </p:txBody>
      </p:sp>
      <p:sp>
        <p:nvSpPr>
          <p:cNvPr id="32850" name="Line 6"/>
          <p:cNvSpPr>
            <a:spLocks noChangeShapeType="1"/>
          </p:cNvSpPr>
          <p:nvPr/>
        </p:nvSpPr>
        <p:spPr bwMode="auto">
          <a:xfrm>
            <a:off x="1066800" y="1905000"/>
            <a:ext cx="331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51" name="Text Box 7"/>
          <p:cNvSpPr txBox="1">
            <a:spLocks noChangeArrowheads="1"/>
          </p:cNvSpPr>
          <p:nvPr/>
        </p:nvSpPr>
        <p:spPr bwMode="auto">
          <a:xfrm>
            <a:off x="1447800" y="2133600"/>
            <a:ext cx="1841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he-IL"/>
              <a:t>+</a:t>
            </a:r>
            <a:endParaRPr lang="en-US"/>
          </a:p>
        </p:txBody>
      </p:sp>
      <p:sp>
        <p:nvSpPr>
          <p:cNvPr id="32852" name="Text Box 8"/>
          <p:cNvSpPr txBox="1">
            <a:spLocks noChangeArrowheads="1"/>
          </p:cNvSpPr>
          <p:nvPr/>
        </p:nvSpPr>
        <p:spPr bwMode="auto">
          <a:xfrm>
            <a:off x="1524000" y="1752600"/>
            <a:ext cx="228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he-IL"/>
              <a:t>-</a:t>
            </a:r>
            <a:endParaRPr lang="en-US"/>
          </a:p>
        </p:txBody>
      </p:sp>
      <p:sp>
        <p:nvSpPr>
          <p:cNvPr id="32853" name="Line 9"/>
          <p:cNvSpPr>
            <a:spLocks noChangeShapeType="1"/>
          </p:cNvSpPr>
          <p:nvPr/>
        </p:nvSpPr>
        <p:spPr bwMode="auto">
          <a:xfrm>
            <a:off x="914400" y="2286000"/>
            <a:ext cx="484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54" name="Line 10"/>
          <p:cNvSpPr>
            <a:spLocks noChangeShapeType="1"/>
          </p:cNvSpPr>
          <p:nvPr/>
        </p:nvSpPr>
        <p:spPr bwMode="auto">
          <a:xfrm>
            <a:off x="2362200" y="2081213"/>
            <a:ext cx="49688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pSp>
        <p:nvGrpSpPr>
          <p:cNvPr id="32855" name="Group 19"/>
          <p:cNvGrpSpPr>
            <a:grpSpLocks/>
          </p:cNvGrpSpPr>
          <p:nvPr/>
        </p:nvGrpSpPr>
        <p:grpSpPr bwMode="auto">
          <a:xfrm rot="5400000">
            <a:off x="2324100" y="2476500"/>
            <a:ext cx="457200" cy="76200"/>
            <a:chOff x="2688" y="3024"/>
            <a:chExt cx="336" cy="96"/>
          </a:xfrm>
        </p:grpSpPr>
        <p:sp>
          <p:nvSpPr>
            <p:cNvPr id="32899" name="Line 20"/>
            <p:cNvSpPr>
              <a:spLocks noChangeShapeType="1"/>
            </p:cNvSpPr>
            <p:nvPr/>
          </p:nvSpPr>
          <p:spPr bwMode="auto">
            <a:xfrm>
              <a:off x="2688" y="302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900" name="Line 21"/>
            <p:cNvSpPr>
              <a:spLocks noChangeShapeType="1"/>
            </p:cNvSpPr>
            <p:nvPr/>
          </p:nvSpPr>
          <p:spPr bwMode="auto">
            <a:xfrm>
              <a:off x="2784" y="302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901" name="Line 22"/>
            <p:cNvSpPr>
              <a:spLocks noChangeShapeType="1"/>
            </p:cNvSpPr>
            <p:nvPr/>
          </p:nvSpPr>
          <p:spPr bwMode="auto">
            <a:xfrm>
              <a:off x="2880" y="302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902" name="Line 23"/>
            <p:cNvSpPr>
              <a:spLocks noChangeShapeType="1"/>
            </p:cNvSpPr>
            <p:nvPr/>
          </p:nvSpPr>
          <p:spPr bwMode="auto">
            <a:xfrm>
              <a:off x="2976" y="302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903" name="Line 24"/>
            <p:cNvSpPr>
              <a:spLocks noChangeShapeType="1"/>
            </p:cNvSpPr>
            <p:nvPr/>
          </p:nvSpPr>
          <p:spPr bwMode="auto">
            <a:xfrm flipH="1">
              <a:off x="2736" y="302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904" name="Line 25"/>
            <p:cNvSpPr>
              <a:spLocks noChangeShapeType="1"/>
            </p:cNvSpPr>
            <p:nvPr/>
          </p:nvSpPr>
          <p:spPr bwMode="auto">
            <a:xfrm flipH="1">
              <a:off x="2832" y="302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905" name="Line 26"/>
            <p:cNvSpPr>
              <a:spLocks noChangeShapeType="1"/>
            </p:cNvSpPr>
            <p:nvPr/>
          </p:nvSpPr>
          <p:spPr bwMode="auto">
            <a:xfrm flipH="1">
              <a:off x="2928" y="302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graphicFrame>
        <p:nvGraphicFramePr>
          <p:cNvPr id="32790" name="Object 22"/>
          <p:cNvGraphicFramePr>
            <a:graphicFrameLocks noChangeAspect="1"/>
          </p:cNvGraphicFramePr>
          <p:nvPr/>
        </p:nvGraphicFramePr>
        <p:xfrm>
          <a:off x="2667000" y="2362200"/>
          <a:ext cx="3048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" name="Equation" r:id="rId4" imgW="203024" imgH="164957" progId="Equation.DSMT4">
                  <p:embed/>
                </p:oleObj>
              </mc:Choice>
              <mc:Fallback>
                <p:oleObj name="Equation" r:id="rId4" imgW="203024" imgH="164957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362200"/>
                        <a:ext cx="304800" cy="247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56" name="Line 29"/>
          <p:cNvSpPr>
            <a:spLocks noChangeShapeType="1"/>
          </p:cNvSpPr>
          <p:nvPr/>
        </p:nvSpPr>
        <p:spPr bwMode="auto">
          <a:xfrm flipV="1">
            <a:off x="1066800" y="1371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57" name="Line 31"/>
          <p:cNvSpPr>
            <a:spLocks noChangeShapeType="1"/>
          </p:cNvSpPr>
          <p:nvPr/>
        </p:nvSpPr>
        <p:spPr bwMode="auto">
          <a:xfrm>
            <a:off x="1066800" y="13716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58" name="Line 32"/>
          <p:cNvSpPr>
            <a:spLocks noChangeShapeType="1"/>
          </p:cNvSpPr>
          <p:nvPr/>
        </p:nvSpPr>
        <p:spPr bwMode="auto">
          <a:xfrm>
            <a:off x="2590800" y="1371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59" name="Oval 35"/>
          <p:cNvSpPr>
            <a:spLocks noChangeArrowheads="1"/>
          </p:cNvSpPr>
          <p:nvPr/>
        </p:nvSpPr>
        <p:spPr bwMode="auto">
          <a:xfrm>
            <a:off x="762000" y="2514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0"/>
            <a:endParaRPr lang="he-IL"/>
          </a:p>
        </p:txBody>
      </p:sp>
      <p:sp>
        <p:nvSpPr>
          <p:cNvPr id="32860" name="Line 36"/>
          <p:cNvSpPr>
            <a:spLocks noChangeShapeType="1"/>
          </p:cNvSpPr>
          <p:nvPr/>
        </p:nvSpPr>
        <p:spPr bwMode="auto">
          <a:xfrm>
            <a:off x="914400" y="2286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aphicFrame>
        <p:nvGraphicFramePr>
          <p:cNvPr id="32796" name="Object 28"/>
          <p:cNvGraphicFramePr>
            <a:graphicFrameLocks noChangeAspect="1"/>
          </p:cNvGraphicFramePr>
          <p:nvPr/>
        </p:nvGraphicFramePr>
        <p:xfrm>
          <a:off x="306388" y="2514600"/>
          <a:ext cx="417512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" name="Equation" r:id="rId6" imgW="190417" imgH="139639" progId="Equation.DSMT4">
                  <p:embed/>
                </p:oleObj>
              </mc:Choice>
              <mc:Fallback>
                <p:oleObj name="Equation" r:id="rId6" imgW="190417" imgH="139639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2514600"/>
                        <a:ext cx="417512" cy="306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61" name="Group 39"/>
          <p:cNvGrpSpPr>
            <a:grpSpLocks/>
          </p:cNvGrpSpPr>
          <p:nvPr/>
        </p:nvGrpSpPr>
        <p:grpSpPr bwMode="auto">
          <a:xfrm>
            <a:off x="762000" y="3048000"/>
            <a:ext cx="304800" cy="152400"/>
            <a:chOff x="192" y="3544"/>
            <a:chExt cx="192" cy="96"/>
          </a:xfrm>
        </p:grpSpPr>
        <p:sp>
          <p:nvSpPr>
            <p:cNvPr id="32894" name="Line 40"/>
            <p:cNvSpPr>
              <a:spLocks noChangeShapeType="1"/>
            </p:cNvSpPr>
            <p:nvPr/>
          </p:nvSpPr>
          <p:spPr bwMode="auto">
            <a:xfrm>
              <a:off x="240" y="354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895" name="Line 41"/>
            <p:cNvSpPr>
              <a:spLocks noChangeShapeType="1"/>
            </p:cNvSpPr>
            <p:nvPr/>
          </p:nvSpPr>
          <p:spPr bwMode="auto">
            <a:xfrm flipH="1">
              <a:off x="192" y="354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896" name="Line 42"/>
            <p:cNvSpPr>
              <a:spLocks noChangeShapeType="1"/>
            </p:cNvSpPr>
            <p:nvPr/>
          </p:nvSpPr>
          <p:spPr bwMode="auto">
            <a:xfrm flipH="1">
              <a:off x="240" y="354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897" name="Line 43"/>
            <p:cNvSpPr>
              <a:spLocks noChangeShapeType="1"/>
            </p:cNvSpPr>
            <p:nvPr/>
          </p:nvSpPr>
          <p:spPr bwMode="auto">
            <a:xfrm flipH="1">
              <a:off x="288" y="354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898" name="Line 44"/>
            <p:cNvSpPr>
              <a:spLocks noChangeShapeType="1"/>
            </p:cNvSpPr>
            <p:nvPr/>
          </p:nvSpPr>
          <p:spPr bwMode="auto">
            <a:xfrm flipH="1">
              <a:off x="336" y="354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2862" name="Line 45"/>
          <p:cNvSpPr>
            <a:spLocks noChangeShapeType="1"/>
          </p:cNvSpPr>
          <p:nvPr/>
        </p:nvSpPr>
        <p:spPr bwMode="auto">
          <a:xfrm>
            <a:off x="914400" y="2819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graphicFrame>
        <p:nvGraphicFramePr>
          <p:cNvPr id="32804" name="Object 36"/>
          <p:cNvGraphicFramePr>
            <a:graphicFrameLocks noChangeAspect="1"/>
          </p:cNvGraphicFramePr>
          <p:nvPr/>
        </p:nvGraphicFramePr>
        <p:xfrm>
          <a:off x="2667000" y="1752600"/>
          <a:ext cx="36195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" name="Equation" r:id="rId8" imgW="164957" imgH="139579" progId="Equation.DSMT4">
                  <p:embed/>
                </p:oleObj>
              </mc:Choice>
              <mc:Fallback>
                <p:oleObj name="Equation" r:id="rId8" imgW="164957" imgH="139579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752600"/>
                        <a:ext cx="361950" cy="306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63" name="Group 54"/>
          <p:cNvGrpSpPr>
            <a:grpSpLocks/>
          </p:cNvGrpSpPr>
          <p:nvPr/>
        </p:nvGrpSpPr>
        <p:grpSpPr bwMode="auto">
          <a:xfrm>
            <a:off x="2362200" y="3048000"/>
            <a:ext cx="304800" cy="152400"/>
            <a:chOff x="192" y="3544"/>
            <a:chExt cx="192" cy="96"/>
          </a:xfrm>
        </p:grpSpPr>
        <p:sp>
          <p:nvSpPr>
            <p:cNvPr id="32889" name="Line 55"/>
            <p:cNvSpPr>
              <a:spLocks noChangeShapeType="1"/>
            </p:cNvSpPr>
            <p:nvPr/>
          </p:nvSpPr>
          <p:spPr bwMode="auto">
            <a:xfrm>
              <a:off x="240" y="354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890" name="Line 56"/>
            <p:cNvSpPr>
              <a:spLocks noChangeShapeType="1"/>
            </p:cNvSpPr>
            <p:nvPr/>
          </p:nvSpPr>
          <p:spPr bwMode="auto">
            <a:xfrm flipH="1">
              <a:off x="192" y="354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891" name="Line 57"/>
            <p:cNvSpPr>
              <a:spLocks noChangeShapeType="1"/>
            </p:cNvSpPr>
            <p:nvPr/>
          </p:nvSpPr>
          <p:spPr bwMode="auto">
            <a:xfrm flipH="1">
              <a:off x="240" y="354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892" name="Line 58"/>
            <p:cNvSpPr>
              <a:spLocks noChangeShapeType="1"/>
            </p:cNvSpPr>
            <p:nvPr/>
          </p:nvSpPr>
          <p:spPr bwMode="auto">
            <a:xfrm flipH="1">
              <a:off x="288" y="354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2893" name="Line 59"/>
            <p:cNvSpPr>
              <a:spLocks noChangeShapeType="1"/>
            </p:cNvSpPr>
            <p:nvPr/>
          </p:nvSpPr>
          <p:spPr bwMode="auto">
            <a:xfrm flipH="1">
              <a:off x="336" y="354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32864" name="Line 60"/>
          <p:cNvSpPr>
            <a:spLocks noChangeShapeType="1"/>
          </p:cNvSpPr>
          <p:nvPr/>
        </p:nvSpPr>
        <p:spPr bwMode="auto">
          <a:xfrm>
            <a:off x="2590800" y="205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65" name="Line 61"/>
          <p:cNvSpPr>
            <a:spLocks noChangeShapeType="1"/>
          </p:cNvSpPr>
          <p:nvPr/>
        </p:nvSpPr>
        <p:spPr bwMode="auto">
          <a:xfrm>
            <a:off x="2514600" y="2743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66" name="AutoShape 62"/>
          <p:cNvSpPr>
            <a:spLocks noChangeArrowheads="1"/>
          </p:cNvSpPr>
          <p:nvPr/>
        </p:nvSpPr>
        <p:spPr bwMode="auto">
          <a:xfrm>
            <a:off x="2554288" y="2030413"/>
            <a:ext cx="76200" cy="762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rtl="0"/>
            <a:endParaRPr lang="he-IL"/>
          </a:p>
        </p:txBody>
      </p:sp>
      <p:sp>
        <p:nvSpPr>
          <p:cNvPr id="32867" name="Line 63"/>
          <p:cNvSpPr>
            <a:spLocks noChangeShapeType="1"/>
          </p:cNvSpPr>
          <p:nvPr/>
        </p:nvSpPr>
        <p:spPr bwMode="auto">
          <a:xfrm>
            <a:off x="762000" y="2743200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68" name="Line 64"/>
          <p:cNvSpPr>
            <a:spLocks noChangeShapeType="1"/>
          </p:cNvSpPr>
          <p:nvPr/>
        </p:nvSpPr>
        <p:spPr bwMode="auto">
          <a:xfrm flipV="1">
            <a:off x="838200" y="2590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69" name="Line 65"/>
          <p:cNvSpPr>
            <a:spLocks noChangeShapeType="1"/>
          </p:cNvSpPr>
          <p:nvPr/>
        </p:nvSpPr>
        <p:spPr bwMode="auto">
          <a:xfrm>
            <a:off x="838200" y="2590800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70" name="Line 66"/>
          <p:cNvSpPr>
            <a:spLocks noChangeShapeType="1"/>
          </p:cNvSpPr>
          <p:nvPr/>
        </p:nvSpPr>
        <p:spPr bwMode="auto">
          <a:xfrm>
            <a:off x="914400" y="2590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71" name="Line 67"/>
          <p:cNvSpPr>
            <a:spLocks noChangeShapeType="1"/>
          </p:cNvSpPr>
          <p:nvPr/>
        </p:nvSpPr>
        <p:spPr bwMode="auto">
          <a:xfrm>
            <a:off x="914400" y="2743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32872" name="Picture 6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" y="3459163"/>
            <a:ext cx="3657600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73" name="Line 69"/>
          <p:cNvSpPr>
            <a:spLocks noChangeShapeType="1"/>
          </p:cNvSpPr>
          <p:nvPr/>
        </p:nvSpPr>
        <p:spPr bwMode="auto">
          <a:xfrm>
            <a:off x="1295400" y="3962400"/>
            <a:ext cx="0" cy="121920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74" name="Line 70"/>
          <p:cNvSpPr>
            <a:spLocks noChangeShapeType="1"/>
          </p:cNvSpPr>
          <p:nvPr/>
        </p:nvSpPr>
        <p:spPr bwMode="auto">
          <a:xfrm flipH="1">
            <a:off x="914400" y="5181600"/>
            <a:ext cx="381000" cy="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75" name="Line 71"/>
          <p:cNvSpPr>
            <a:spLocks noChangeShapeType="1"/>
          </p:cNvSpPr>
          <p:nvPr/>
        </p:nvSpPr>
        <p:spPr bwMode="auto">
          <a:xfrm>
            <a:off x="2667000" y="3886200"/>
            <a:ext cx="0" cy="129540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76" name="Line 72"/>
          <p:cNvSpPr>
            <a:spLocks noChangeShapeType="1"/>
          </p:cNvSpPr>
          <p:nvPr/>
        </p:nvSpPr>
        <p:spPr bwMode="auto">
          <a:xfrm>
            <a:off x="2667000" y="5181600"/>
            <a:ext cx="990600" cy="0"/>
          </a:xfrm>
          <a:prstGeom prst="line">
            <a:avLst/>
          </a:prstGeom>
          <a:noFill/>
          <a:ln w="28575">
            <a:solidFill>
              <a:srgbClr val="CC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77" name="Line 73"/>
          <p:cNvSpPr>
            <a:spLocks noChangeShapeType="1"/>
          </p:cNvSpPr>
          <p:nvPr/>
        </p:nvSpPr>
        <p:spPr bwMode="auto">
          <a:xfrm>
            <a:off x="1295400" y="3962400"/>
            <a:ext cx="304800" cy="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78" name="Line 74"/>
          <p:cNvSpPr>
            <a:spLocks noChangeShapeType="1"/>
          </p:cNvSpPr>
          <p:nvPr/>
        </p:nvSpPr>
        <p:spPr bwMode="auto">
          <a:xfrm>
            <a:off x="1295400" y="5181600"/>
            <a:ext cx="304800" cy="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79" name="Line 75"/>
          <p:cNvSpPr>
            <a:spLocks noChangeShapeType="1"/>
          </p:cNvSpPr>
          <p:nvPr/>
        </p:nvSpPr>
        <p:spPr bwMode="auto">
          <a:xfrm>
            <a:off x="914400" y="5181600"/>
            <a:ext cx="0" cy="22860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80" name="Line 76"/>
          <p:cNvSpPr>
            <a:spLocks noChangeShapeType="1"/>
          </p:cNvSpPr>
          <p:nvPr/>
        </p:nvSpPr>
        <p:spPr bwMode="auto">
          <a:xfrm>
            <a:off x="1295400" y="5181600"/>
            <a:ext cx="0" cy="22860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81" name="Line 77"/>
          <p:cNvSpPr>
            <a:spLocks noChangeShapeType="1"/>
          </p:cNvSpPr>
          <p:nvPr/>
        </p:nvSpPr>
        <p:spPr bwMode="auto">
          <a:xfrm flipH="1">
            <a:off x="2362200" y="3962400"/>
            <a:ext cx="304800" cy="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82" name="Line 78"/>
          <p:cNvSpPr>
            <a:spLocks noChangeShapeType="1"/>
          </p:cNvSpPr>
          <p:nvPr/>
        </p:nvSpPr>
        <p:spPr bwMode="auto">
          <a:xfrm flipH="1">
            <a:off x="2362200" y="5181600"/>
            <a:ext cx="304800" cy="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83" name="Line 79"/>
          <p:cNvSpPr>
            <a:spLocks noChangeShapeType="1"/>
          </p:cNvSpPr>
          <p:nvPr/>
        </p:nvSpPr>
        <p:spPr bwMode="auto">
          <a:xfrm>
            <a:off x="2667000" y="5181600"/>
            <a:ext cx="0" cy="22860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84" name="Line 80"/>
          <p:cNvSpPr>
            <a:spLocks noChangeShapeType="1"/>
          </p:cNvSpPr>
          <p:nvPr/>
        </p:nvSpPr>
        <p:spPr bwMode="auto">
          <a:xfrm>
            <a:off x="3581400" y="5181600"/>
            <a:ext cx="0" cy="22860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32885" name="Line 81"/>
          <p:cNvSpPr>
            <a:spLocks noChangeShapeType="1"/>
          </p:cNvSpPr>
          <p:nvPr/>
        </p:nvSpPr>
        <p:spPr bwMode="auto">
          <a:xfrm>
            <a:off x="2667000" y="5334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32886" name="Line 82"/>
          <p:cNvSpPr>
            <a:spLocks noChangeShapeType="1"/>
          </p:cNvSpPr>
          <p:nvPr/>
        </p:nvSpPr>
        <p:spPr bwMode="auto">
          <a:xfrm>
            <a:off x="914400" y="5334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32887" name="Line 83"/>
          <p:cNvSpPr>
            <a:spLocks noChangeShapeType="1"/>
          </p:cNvSpPr>
          <p:nvPr/>
        </p:nvSpPr>
        <p:spPr bwMode="auto">
          <a:xfrm>
            <a:off x="1524000" y="3962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32888" name="Line 84"/>
          <p:cNvSpPr>
            <a:spLocks noChangeShapeType="1"/>
          </p:cNvSpPr>
          <p:nvPr/>
        </p:nvSpPr>
        <p:spPr bwMode="auto">
          <a:xfrm>
            <a:off x="2362200" y="3962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graphicFrame>
        <p:nvGraphicFramePr>
          <p:cNvPr id="32836" name="Object 68"/>
          <p:cNvGraphicFramePr>
            <a:graphicFrameLocks noChangeAspect="1"/>
          </p:cNvGraphicFramePr>
          <p:nvPr/>
        </p:nvGraphicFramePr>
        <p:xfrm>
          <a:off x="914400" y="5334000"/>
          <a:ext cx="30480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" name="Equation" r:id="rId11" imgW="190335" imgH="177646" progId="Equation.DSMT4">
                  <p:embed/>
                </p:oleObj>
              </mc:Choice>
              <mc:Fallback>
                <p:oleObj name="Equation" r:id="rId11" imgW="190335" imgH="177646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34000"/>
                        <a:ext cx="304800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37" name="Object 69"/>
          <p:cNvGraphicFramePr>
            <a:graphicFrameLocks noChangeAspect="1"/>
          </p:cNvGraphicFramePr>
          <p:nvPr/>
        </p:nvGraphicFramePr>
        <p:xfrm>
          <a:off x="2895600" y="5334000"/>
          <a:ext cx="30480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2" name="Equation" r:id="rId13" imgW="190335" imgH="177646" progId="Equation.DSMT4">
                  <p:embed/>
                </p:oleObj>
              </mc:Choice>
              <mc:Fallback>
                <p:oleObj name="Equation" r:id="rId13" imgW="190335" imgH="177646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334000"/>
                        <a:ext cx="304800" cy="284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38" name="Object 70"/>
          <p:cNvGraphicFramePr>
            <a:graphicFrameLocks noChangeAspect="1"/>
          </p:cNvGraphicFramePr>
          <p:nvPr/>
        </p:nvGraphicFramePr>
        <p:xfrm>
          <a:off x="1524000" y="4572000"/>
          <a:ext cx="34925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3" name="Equation" r:id="rId14" imgW="215619" imgH="177569" progId="Equation.DSMT4">
                  <p:embed/>
                </p:oleObj>
              </mc:Choice>
              <mc:Fallback>
                <p:oleObj name="Equation" r:id="rId14" imgW="215619" imgH="177569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72000"/>
                        <a:ext cx="349250" cy="287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39" name="Object 71"/>
          <p:cNvGraphicFramePr>
            <a:graphicFrameLocks noChangeAspect="1"/>
          </p:cNvGraphicFramePr>
          <p:nvPr/>
        </p:nvGraphicFramePr>
        <p:xfrm>
          <a:off x="2057400" y="4572000"/>
          <a:ext cx="34925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4" name="Equation" r:id="rId16" imgW="215619" imgH="177569" progId="Equation.DSMT4">
                  <p:embed/>
                </p:oleObj>
              </mc:Choice>
              <mc:Fallback>
                <p:oleObj name="Equation" r:id="rId16" imgW="215619" imgH="177569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572000"/>
                        <a:ext cx="349250" cy="287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40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146430"/>
              </p:ext>
            </p:extLst>
          </p:nvPr>
        </p:nvGraphicFramePr>
        <p:xfrm>
          <a:off x="7239000" y="3581400"/>
          <a:ext cx="1371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5" name="Equation" r:id="rId17" imgW="787058" imgH="393529" progId="Equation.DSMT4">
                  <p:embed/>
                </p:oleObj>
              </mc:Choice>
              <mc:Fallback>
                <p:oleObj name="Equation" r:id="rId17" imgW="787058" imgH="393529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581400"/>
                        <a:ext cx="13716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41" name="Object 73"/>
          <p:cNvGraphicFramePr>
            <a:graphicFrameLocks noChangeAspect="1"/>
          </p:cNvGraphicFramePr>
          <p:nvPr/>
        </p:nvGraphicFramePr>
        <p:xfrm>
          <a:off x="306388" y="3505200"/>
          <a:ext cx="40005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" name="Equation" r:id="rId19" imgW="164957" imgH="139579" progId="Equation.DSMT4">
                  <p:embed/>
                </p:oleObj>
              </mc:Choice>
              <mc:Fallback>
                <p:oleObj name="Equation" r:id="rId19" imgW="164957" imgH="139579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3505200"/>
                        <a:ext cx="400050" cy="338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42" name="Object 74"/>
          <p:cNvGraphicFramePr>
            <a:graphicFrameLocks noChangeAspect="1"/>
          </p:cNvGraphicFramePr>
          <p:nvPr/>
        </p:nvGraphicFramePr>
        <p:xfrm>
          <a:off x="304800" y="5334000"/>
          <a:ext cx="45720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" name="Equation" r:id="rId21" imgW="190417" imgH="139639" progId="Equation.DSMT4">
                  <p:embed/>
                </p:oleObj>
              </mc:Choice>
              <mc:Fallback>
                <p:oleObj name="Equation" r:id="rId21" imgW="190417" imgH="139639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34000"/>
                        <a:ext cx="45720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80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pPr>
              <a:defRPr/>
            </a:pPr>
            <a:fld id="{4AAF8777-D9A2-4ED2-8663-4A192D846055}" type="slidenum">
              <a:rPr lang="he-IL"/>
              <a:pPr>
                <a:defRPr/>
              </a:pPr>
              <a:t>14</a:t>
            </a:fld>
            <a:endParaRPr lang="en-US"/>
          </a:p>
        </p:txBody>
      </p:sp>
      <p:sp>
        <p:nvSpPr>
          <p:cNvPr id="29719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A296F645-DC63-4B1C-8E3A-92FE5FB1F9F1}" type="slidenum">
              <a:rPr lang="he-IL" sz="1400"/>
              <a:pPr rtl="0"/>
              <a:t>14</a:t>
            </a:fld>
            <a:endParaRPr lang="en-US" sz="1400"/>
          </a:p>
        </p:txBody>
      </p:sp>
      <p:sp>
        <p:nvSpPr>
          <p:cNvPr id="29720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F92A763F-F122-414B-926A-7BC312E48FCE}" type="slidenum">
              <a:rPr lang="he-IL" sz="1400"/>
              <a:pPr rtl="0"/>
              <a:t>14</a:t>
            </a:fld>
            <a:endParaRPr lang="en-US" sz="1400"/>
          </a:p>
        </p:txBody>
      </p:sp>
      <p:sp>
        <p:nvSpPr>
          <p:cNvPr id="29721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13106C3A-5845-48C0-AF5D-2BD4061CFC2D}" type="slidenum">
              <a:rPr lang="he-IL" sz="1400"/>
              <a:pPr rtl="0"/>
              <a:t>14</a:t>
            </a:fld>
            <a:endParaRPr lang="en-US" sz="1400"/>
          </a:p>
        </p:txBody>
      </p:sp>
      <p:sp>
        <p:nvSpPr>
          <p:cNvPr id="29722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3C301839-ADD7-4BF7-9B1B-372E943F662A}" type="slidenum">
              <a:rPr lang="he-IL" sz="1400"/>
              <a:pPr rtl="0"/>
              <a:t>14</a:t>
            </a:fld>
            <a:endParaRPr lang="en-US" sz="1400"/>
          </a:p>
        </p:txBody>
      </p:sp>
      <p:sp>
        <p:nvSpPr>
          <p:cNvPr id="29723" name="מציין מיקום של מספר שקופית 2"/>
          <p:cNvSpPr txBox="1">
            <a:spLocks noGrp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0338B2F2-377C-4DEF-9F6D-DFBB59EAB7E8}" type="slidenum">
              <a:rPr lang="he-IL" sz="1400"/>
              <a:pPr rtl="0"/>
              <a:t>14</a:t>
            </a:fld>
            <a:endParaRPr lang="en-US" sz="1400"/>
          </a:p>
        </p:txBody>
      </p:sp>
      <p:sp>
        <p:nvSpPr>
          <p:cNvPr id="29724" name="Text Box 4"/>
          <p:cNvSpPr txBox="1">
            <a:spLocks noChangeArrowheads="1"/>
          </p:cNvSpPr>
          <p:nvPr/>
        </p:nvSpPr>
        <p:spPr bwMode="auto">
          <a:xfrm>
            <a:off x="2107154" y="152400"/>
            <a:ext cx="56012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he-IL" sz="360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מגברי שרת 1 - מגבר </a:t>
            </a:r>
            <a:r>
              <a:rPr lang="he-IL" sz="3600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שומר מופע</a:t>
            </a:r>
            <a:endParaRPr lang="en-US" sz="3600" dirty="0">
              <a:solidFill>
                <a:srgbClr val="00009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725" name="Rectangle 9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rtl="0"/>
            <a:endParaRPr lang="he-IL"/>
          </a:p>
        </p:txBody>
      </p:sp>
      <p:sp>
        <p:nvSpPr>
          <p:cNvPr id="29726" name="Rectangle 10"/>
          <p:cNvSpPr>
            <a:spLocks noChangeArrowheads="1"/>
          </p:cNvSpPr>
          <p:nvPr/>
        </p:nvSpPr>
        <p:spPr bwMode="auto">
          <a:xfrm>
            <a:off x="0" y="3695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rtl="0"/>
            <a:endParaRPr lang="he-IL"/>
          </a:p>
        </p:txBody>
      </p:sp>
      <p:sp>
        <p:nvSpPr>
          <p:cNvPr id="29727" name="Text Box 11"/>
          <p:cNvSpPr txBox="1">
            <a:spLocks noChangeArrowheads="1"/>
          </p:cNvSpPr>
          <p:nvPr/>
        </p:nvSpPr>
        <p:spPr bwMode="auto">
          <a:xfrm>
            <a:off x="4114800" y="838200"/>
            <a:ext cx="4740275" cy="2693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he-IL" sz="2400" b="1" u="sng" dirty="0">
                <a:solidFill>
                  <a:srgbClr val="000000"/>
                </a:solidFill>
              </a:rPr>
              <a:t>מעגל מגבר </a:t>
            </a:r>
            <a:r>
              <a:rPr lang="he-IL" sz="2400" b="1" u="sng" dirty="0" smtClean="0">
                <a:solidFill>
                  <a:srgbClr val="000000"/>
                </a:solidFill>
              </a:rPr>
              <a:t>שומר מופע – בתדר גבוה</a:t>
            </a:r>
            <a:endParaRPr lang="he-IL" sz="2400" b="1" u="sng" dirty="0">
              <a:solidFill>
                <a:srgbClr val="000000"/>
              </a:solidFill>
            </a:endParaRP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כוון את המחולל לגל </a:t>
            </a:r>
            <a:r>
              <a:rPr lang="he-IL" b="1" u="sng" dirty="0"/>
              <a:t>סינוס בתדר </a:t>
            </a:r>
            <a:r>
              <a:rPr lang="en-US" b="1" u="sng" dirty="0" smtClean="0"/>
              <a:t>KHz</a:t>
            </a:r>
            <a:r>
              <a:rPr lang="he-IL" b="1" u="sng" dirty="0" smtClean="0"/>
              <a:t> 20 ואמפליטודה </a:t>
            </a:r>
            <a:r>
              <a:rPr lang="en-US" b="1" u="sng" dirty="0" err="1" smtClean="0"/>
              <a:t>Vpp</a:t>
            </a:r>
            <a:r>
              <a:rPr lang="he-IL" b="1" u="sng" dirty="0" smtClean="0"/>
              <a:t> 2</a:t>
            </a:r>
            <a:r>
              <a:rPr lang="he-IL" dirty="0" smtClean="0"/>
              <a:t>.</a:t>
            </a:r>
            <a:endParaRPr lang="en-US" dirty="0"/>
          </a:p>
          <a:p>
            <a:endParaRPr lang="he-IL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הצג את אות המבוא ואות </a:t>
            </a:r>
            <a:r>
              <a:rPr lang="he-IL" dirty="0" smtClean="0"/>
              <a:t>המוצא על הסקופ</a:t>
            </a:r>
            <a:endParaRPr lang="en-US" dirty="0"/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/>
              <a:t>האם המעגל מתפקד בצורה </a:t>
            </a:r>
            <a:r>
              <a:rPr lang="he-IL" dirty="0" smtClean="0"/>
              <a:t>תקינה? </a:t>
            </a:r>
            <a:r>
              <a:rPr lang="he-IL" dirty="0"/>
              <a:t>אם לא - מהי המגבלה של מגבר שרת הגורמת </a:t>
            </a:r>
            <a:r>
              <a:rPr lang="he-IL" dirty="0" smtClean="0"/>
              <a:t>לעיוות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גל המוצא? </a:t>
            </a:r>
            <a:endParaRPr lang="he-IL" b="1" u="sng" dirty="0" smtClean="0"/>
          </a:p>
        </p:txBody>
      </p:sp>
      <p:sp>
        <p:nvSpPr>
          <p:cNvPr id="2" name="Rectangle 1"/>
          <p:cNvSpPr/>
          <p:nvPr/>
        </p:nvSpPr>
        <p:spPr>
          <a:xfrm>
            <a:off x="4740226" y="3429000"/>
            <a:ext cx="4114849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he-IL" sz="2000" b="1" u="sng" dirty="0" smtClean="0"/>
              <a:t>שמוש בטכנולוגיה משופרת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/>
              <a:t>החלף את </a:t>
            </a:r>
            <a:r>
              <a:rPr lang="he-IL" dirty="0" smtClean="0"/>
              <a:t>המגבר </a:t>
            </a:r>
            <a:r>
              <a:rPr lang="en-US" dirty="0" smtClean="0"/>
              <a:t>LM741</a:t>
            </a:r>
            <a:r>
              <a:rPr lang="he-IL" dirty="0" smtClean="0"/>
              <a:t> למגבר</a:t>
            </a:r>
            <a:r>
              <a:rPr lang="en-US" dirty="0" smtClean="0"/>
              <a:t>LF411 </a:t>
            </a:r>
            <a:endParaRPr lang="he-IL" dirty="0" smtClean="0"/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741 – מגבר עם כניסות ביפולריות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411 – טרנזיסטורי מבוא מסוג </a:t>
            </a:r>
            <a:r>
              <a:rPr lang="en-US" dirty="0" smtClean="0"/>
              <a:t>JFET</a:t>
            </a:r>
            <a:endParaRPr lang="he-IL" dirty="0" smtClean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מתחי היסט קטנים ו- </a:t>
            </a:r>
            <a:r>
              <a:rPr lang="en-US" dirty="0" smtClean="0"/>
              <a:t>SR</a:t>
            </a:r>
            <a:r>
              <a:rPr lang="he-IL" dirty="0" smtClean="0"/>
              <a:t> גבוה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זרמי ממתח וזרם היסט קטנים מאד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/>
              <a:t>הצג </a:t>
            </a:r>
            <a:r>
              <a:rPr lang="he-IL" dirty="0" smtClean="0"/>
              <a:t>על הסקופ את </a:t>
            </a:r>
            <a:r>
              <a:rPr lang="he-IL" dirty="0"/>
              <a:t>אות המבוא ואות </a:t>
            </a:r>
            <a:r>
              <a:rPr lang="he-IL" dirty="0" smtClean="0"/>
              <a:t>המוצא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הסבר – לתת נתונים מדפי היצרן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96035"/>
            <a:ext cx="4373669" cy="2328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74" y="4158216"/>
            <a:ext cx="4369115" cy="23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pPr>
              <a:defRPr/>
            </a:pPr>
            <a:fld id="{4AAF8777-D9A2-4ED2-8663-4A192D846055}" type="slidenum">
              <a:rPr lang="he-IL"/>
              <a:pPr>
                <a:defRPr/>
              </a:pPr>
              <a:t>15</a:t>
            </a:fld>
            <a:endParaRPr lang="en-US"/>
          </a:p>
        </p:txBody>
      </p:sp>
      <p:sp>
        <p:nvSpPr>
          <p:cNvPr id="29719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A296F645-DC63-4B1C-8E3A-92FE5FB1F9F1}" type="slidenum">
              <a:rPr lang="he-IL" sz="1400"/>
              <a:pPr rtl="0"/>
              <a:t>15</a:t>
            </a:fld>
            <a:endParaRPr lang="en-US" sz="1400"/>
          </a:p>
        </p:txBody>
      </p:sp>
      <p:sp>
        <p:nvSpPr>
          <p:cNvPr id="29720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F92A763F-F122-414B-926A-7BC312E48FCE}" type="slidenum">
              <a:rPr lang="he-IL" sz="1400"/>
              <a:pPr rtl="0"/>
              <a:t>15</a:t>
            </a:fld>
            <a:endParaRPr lang="en-US" sz="1400"/>
          </a:p>
        </p:txBody>
      </p:sp>
      <p:sp>
        <p:nvSpPr>
          <p:cNvPr id="29721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13106C3A-5845-48C0-AF5D-2BD4061CFC2D}" type="slidenum">
              <a:rPr lang="he-IL" sz="1400"/>
              <a:pPr rtl="0"/>
              <a:t>15</a:t>
            </a:fld>
            <a:endParaRPr lang="en-US" sz="1400"/>
          </a:p>
        </p:txBody>
      </p:sp>
      <p:sp>
        <p:nvSpPr>
          <p:cNvPr id="29722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3C301839-ADD7-4BF7-9B1B-372E943F662A}" type="slidenum">
              <a:rPr lang="he-IL" sz="1400"/>
              <a:pPr rtl="0"/>
              <a:t>15</a:t>
            </a:fld>
            <a:endParaRPr lang="en-US" sz="1400"/>
          </a:p>
        </p:txBody>
      </p:sp>
      <p:sp>
        <p:nvSpPr>
          <p:cNvPr id="29723" name="מציין מיקום של מספר שקופית 2"/>
          <p:cNvSpPr txBox="1">
            <a:spLocks noGrp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0338B2F2-377C-4DEF-9F6D-DFBB59EAB7E8}" type="slidenum">
              <a:rPr lang="he-IL" sz="1400"/>
              <a:pPr rtl="0"/>
              <a:t>15</a:t>
            </a:fld>
            <a:endParaRPr lang="en-US" sz="1400"/>
          </a:p>
        </p:txBody>
      </p:sp>
      <p:sp>
        <p:nvSpPr>
          <p:cNvPr id="29724" name="Text Box 4"/>
          <p:cNvSpPr txBox="1">
            <a:spLocks noChangeArrowheads="1"/>
          </p:cNvSpPr>
          <p:nvPr/>
        </p:nvSpPr>
        <p:spPr bwMode="auto">
          <a:xfrm>
            <a:off x="1603813" y="152400"/>
            <a:ext cx="66078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he-IL" sz="360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מגברי שרת </a:t>
            </a:r>
            <a:r>
              <a:rPr lang="he-IL" sz="3600" kern="0" dirty="0">
                <a:solidFill>
                  <a:srgbClr val="000099"/>
                </a:solidFill>
                <a:latin typeface="Arial"/>
                <a:ea typeface="+mj-ea"/>
                <a:cs typeface="David"/>
              </a:rPr>
              <a:t>אווירו</a:t>
            </a:r>
            <a:r>
              <a:rPr lang="he-IL" sz="3600" dirty="0" smtClean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 – מגבלת רוחב סרט</a:t>
            </a:r>
            <a:endParaRPr lang="en-US" sz="3600" dirty="0">
              <a:solidFill>
                <a:srgbClr val="00009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725" name="Rectangle 9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rtl="0"/>
            <a:endParaRPr lang="he-IL"/>
          </a:p>
        </p:txBody>
      </p:sp>
      <p:sp>
        <p:nvSpPr>
          <p:cNvPr id="29726" name="Rectangle 10"/>
          <p:cNvSpPr>
            <a:spLocks noChangeArrowheads="1"/>
          </p:cNvSpPr>
          <p:nvPr/>
        </p:nvSpPr>
        <p:spPr bwMode="auto">
          <a:xfrm>
            <a:off x="0" y="3695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rtl="0"/>
            <a:endParaRPr lang="he-IL"/>
          </a:p>
        </p:txBody>
      </p:sp>
      <p:sp>
        <p:nvSpPr>
          <p:cNvPr id="29727" name="Text Box 11"/>
          <p:cNvSpPr txBox="1">
            <a:spLocks noChangeArrowheads="1"/>
          </p:cNvSpPr>
          <p:nvPr/>
        </p:nvSpPr>
        <p:spPr bwMode="auto">
          <a:xfrm>
            <a:off x="3657600" y="1503908"/>
            <a:ext cx="51974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באותו מעגל עם </a:t>
            </a:r>
            <a:r>
              <a:rPr lang="en-US" b="1" u="sng" dirty="0" smtClean="0"/>
              <a:t>LM741</a:t>
            </a:r>
            <a:endParaRPr lang="he-IL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כוון </a:t>
            </a:r>
            <a:r>
              <a:rPr lang="he-IL" dirty="0"/>
              <a:t>את המחולל לגל </a:t>
            </a:r>
            <a:r>
              <a:rPr lang="he-IL" b="1" u="sng" dirty="0"/>
              <a:t>סינוס בתדר </a:t>
            </a:r>
            <a:r>
              <a:rPr lang="en-US" b="1" u="sng" dirty="0" smtClean="0"/>
              <a:t>KHz</a:t>
            </a:r>
            <a:r>
              <a:rPr lang="he-IL" b="1" u="sng" dirty="0" smtClean="0"/>
              <a:t> 220 ואמפליטודה </a:t>
            </a:r>
            <a:r>
              <a:rPr lang="en-US" b="1" u="sng" dirty="0" err="1" smtClean="0"/>
              <a:t>Vpp</a:t>
            </a:r>
            <a:r>
              <a:rPr lang="he-IL" b="1" u="sng" dirty="0" smtClean="0"/>
              <a:t> 0.02</a:t>
            </a:r>
            <a:r>
              <a:rPr lang="he-IL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e-IL" dirty="0" smtClean="0"/>
              <a:t>השתמש במנחת כדי לקבל אמפליטודה כה נמוכה</a:t>
            </a:r>
          </a:p>
        </p:txBody>
      </p:sp>
      <p:sp>
        <p:nvSpPr>
          <p:cNvPr id="3" name="Rectangle 2"/>
          <p:cNvSpPr/>
          <p:nvPr/>
        </p:nvSpPr>
        <p:spPr>
          <a:xfrm>
            <a:off x="913632" y="838200"/>
            <a:ext cx="7925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he-IL" sz="2400" b="1" u="sng" dirty="0" smtClean="0">
                <a:solidFill>
                  <a:srgbClr val="000000"/>
                </a:solidFill>
              </a:rPr>
              <a:t>מגבלת </a:t>
            </a:r>
            <a:r>
              <a:rPr lang="he-IL" sz="2400" b="1" u="sng" dirty="0">
                <a:solidFill>
                  <a:srgbClr val="000000"/>
                </a:solidFill>
              </a:rPr>
              <a:t>רוחב </a:t>
            </a:r>
            <a:r>
              <a:rPr lang="he-IL" sz="2400" b="1" u="sng" dirty="0" smtClean="0">
                <a:solidFill>
                  <a:srgbClr val="000000"/>
                </a:solidFill>
              </a:rPr>
              <a:t>סרט – מדגימים עם תדר גבוה ואמפליטודה נמוכה</a:t>
            </a:r>
            <a:endParaRPr lang="he-IL" sz="2400" b="1" u="sng" dirty="0">
              <a:solidFill>
                <a:srgbClr val="000000"/>
              </a:solidFill>
            </a:endParaRPr>
          </a:p>
        </p:txBody>
      </p:sp>
      <p:pic>
        <p:nvPicPr>
          <p:cNvPr id="16" name="Picture 15" descr="C:\Users\dudyb\AppData\Local\Microsoft\Windows\Temporary Internet Files\Content.Outlook\HWZC6PZ7\20151112_151909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2" t="7872" r="14021" b="26691"/>
          <a:stretch/>
        </p:blipFill>
        <p:spPr bwMode="auto">
          <a:xfrm>
            <a:off x="762000" y="1371600"/>
            <a:ext cx="2362200" cy="15307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91695" y="3077557"/>
            <a:ext cx="34237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הצג את אות המבוא ואות המוצא על הסקופ</a:t>
            </a:r>
            <a:endParaRPr lang="en-US" dirty="0"/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/>
              <a:t>האם הגל המתקבל מעוות ? הסבר 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/>
              <a:t>מהו ההגבר התיאורטי בתדר </a:t>
            </a:r>
            <a:r>
              <a:rPr lang="en-US" dirty="0" smtClean="0"/>
              <a:t>220 KHz</a:t>
            </a:r>
            <a:r>
              <a:rPr lang="he-IL" dirty="0" smtClean="0"/>
              <a:t> (הסבר בשקף הבא)</a:t>
            </a:r>
            <a:endParaRPr lang="he-IL" dirty="0"/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/>
              <a:t>חשב את הגבר המעגל מתוך מדידת האמפליטודות של האותות</a:t>
            </a:r>
          </a:p>
          <a:p>
            <a:pPr marL="285750" lvl="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השלם תוצאות </a:t>
            </a:r>
            <a:r>
              <a:rPr lang="he-IL" dirty="0"/>
              <a:t>בטבלה</a:t>
            </a:r>
          </a:p>
          <a:p>
            <a:pPr marL="285750" lvl="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e-IL" dirty="0"/>
              <a:t>הסבר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28600" y="5758251"/>
          <a:ext cx="4958295" cy="718749"/>
        </p:xfrm>
        <a:graphic>
          <a:graphicData uri="http://schemas.openxmlformats.org/drawingml/2006/table">
            <a:tbl>
              <a:tblPr rtl="1" firstRow="1" firstCol="1" bandRow="1">
                <a:tableStyleId>{21E4AEA4-8DFA-4A89-87EB-49C32662AFE0}</a:tableStyleId>
              </a:tblPr>
              <a:tblGrid>
                <a:gridCol w="10131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5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4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64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713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9583"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</a:rPr>
                        <a:t>תדר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</a:t>
                      </a:r>
                      <a:r>
                        <a:rPr lang="he-IL" sz="1200" dirty="0" smtClean="0">
                          <a:effectLst/>
                        </a:rPr>
                        <a:t>2</a:t>
                      </a:r>
                      <a:r>
                        <a:rPr lang="en-US" sz="1200" dirty="0" smtClean="0">
                          <a:effectLst/>
                        </a:rPr>
                        <a:t>0 </a:t>
                      </a:r>
                      <a:r>
                        <a:rPr lang="en-US" sz="1200" dirty="0">
                          <a:effectLst/>
                        </a:rPr>
                        <a:t>KHz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 smtClean="0">
                          <a:effectLst/>
                        </a:rPr>
                        <a:t>100</a:t>
                      </a:r>
                      <a:r>
                        <a:rPr lang="en-US" sz="1200" dirty="0" smtClean="0">
                          <a:effectLst/>
                        </a:rPr>
                        <a:t> KHz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 smtClean="0">
                          <a:effectLst/>
                        </a:rPr>
                        <a:t>5</a:t>
                      </a:r>
                      <a:r>
                        <a:rPr lang="en-US" sz="1200" dirty="0" smtClean="0">
                          <a:effectLst/>
                        </a:rPr>
                        <a:t>0 </a:t>
                      </a:r>
                      <a:r>
                        <a:rPr lang="en-US" sz="1200" dirty="0">
                          <a:effectLst/>
                        </a:rPr>
                        <a:t>KHz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5 KHz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9583"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הגבר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9583"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הפרש פאזה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32" y="3362155"/>
            <a:ext cx="4181568" cy="225709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3124200" y="2438400"/>
            <a:ext cx="533400" cy="76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21086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3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708D18EC-843C-4ABB-9150-186EC7350A8E}" type="slidenum">
              <a:rPr lang="he-IL" sz="1400"/>
              <a:pPr rtl="0"/>
              <a:t>16</a:t>
            </a:fld>
            <a:endParaRPr lang="en-US" sz="1400"/>
          </a:p>
        </p:txBody>
      </p:sp>
      <p:sp>
        <p:nvSpPr>
          <p:cNvPr id="32844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DD4FC14B-B86C-48CB-B110-D5EF06496901}" type="slidenum">
              <a:rPr lang="he-IL" sz="1400"/>
              <a:pPr rtl="0"/>
              <a:t>16</a:t>
            </a:fld>
            <a:endParaRPr lang="en-US" sz="1400"/>
          </a:p>
        </p:txBody>
      </p:sp>
      <p:sp>
        <p:nvSpPr>
          <p:cNvPr id="32845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6050711E-5C70-4CF6-BC91-6DA745FEA01E}" type="slidenum">
              <a:rPr lang="he-IL" sz="1400"/>
              <a:pPr rtl="0"/>
              <a:t>16</a:t>
            </a:fld>
            <a:endParaRPr lang="en-US" sz="1400"/>
          </a:p>
        </p:txBody>
      </p:sp>
      <p:sp>
        <p:nvSpPr>
          <p:cNvPr id="32846" name="מציין מיקום של מספר שקופית 4"/>
          <p:cNvSpPr txBox="1">
            <a:spLocks noGrp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6800B635-8AA4-4586-9B05-4DF6ADD8A731}" type="slidenum">
              <a:rPr lang="he-IL" sz="1400"/>
              <a:pPr rtl="0"/>
              <a:t>16</a:t>
            </a:fld>
            <a:endParaRPr lang="en-US" sz="1400"/>
          </a:p>
        </p:txBody>
      </p:sp>
      <p:sp>
        <p:nvSpPr>
          <p:cNvPr id="3284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990600"/>
            <a:ext cx="8059397" cy="5257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2400" b="1" u="sng" dirty="0" smtClean="0"/>
              <a:t>רוחב סרט (</a:t>
            </a:r>
            <a:r>
              <a:rPr lang="en-US" sz="2400" b="1" u="sng" dirty="0" smtClean="0"/>
              <a:t>BW</a:t>
            </a:r>
            <a:r>
              <a:rPr lang="he-IL" sz="2400" b="1" u="sng" dirty="0" smtClean="0"/>
              <a:t>)</a:t>
            </a:r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dirty="0" smtClean="0"/>
              <a:t>במגברי שרת באות חילופין ההגבר תלוי בתדר (יורד עם תדר עולה) ומתקיים הקשר:</a:t>
            </a:r>
          </a:p>
          <a:p>
            <a:pPr algn="ctr" rtl="1" eaLnBrk="1" hangingPunct="1">
              <a:lnSpc>
                <a:spcPct val="90000"/>
              </a:lnSpc>
              <a:buFontTx/>
              <a:buNone/>
            </a:pPr>
            <a:r>
              <a:rPr lang="he-IL" sz="1800" b="1" dirty="0" smtClean="0"/>
              <a:t> </a:t>
            </a:r>
            <a:r>
              <a:rPr lang="en-US" sz="1800" b="1" dirty="0">
                <a:solidFill>
                  <a:srgbClr val="0000CC"/>
                </a:solidFill>
              </a:rPr>
              <a:t>Gain x </a:t>
            </a:r>
            <a:r>
              <a:rPr lang="en-US" sz="1800" b="1" dirty="0" err="1">
                <a:solidFill>
                  <a:srgbClr val="0000CC"/>
                </a:solidFill>
              </a:rPr>
              <a:t>BandWidth</a:t>
            </a:r>
            <a:r>
              <a:rPr lang="en-US" sz="1800" b="1" dirty="0">
                <a:solidFill>
                  <a:srgbClr val="0000CC"/>
                </a:solidFill>
              </a:rPr>
              <a:t> = </a:t>
            </a:r>
            <a:r>
              <a:rPr lang="en-US" sz="1800" b="1" dirty="0" err="1" smtClean="0">
                <a:solidFill>
                  <a:srgbClr val="0000CC"/>
                </a:solidFill>
              </a:rPr>
              <a:t>Const</a:t>
            </a:r>
            <a:r>
              <a:rPr lang="en-GB" sz="1800" b="1" dirty="0" smtClean="0">
                <a:solidFill>
                  <a:srgbClr val="0000CC"/>
                </a:solidFill>
              </a:rPr>
              <a:t>ant</a:t>
            </a:r>
            <a:r>
              <a:rPr lang="en-US" sz="1800" b="1" dirty="0" smtClean="0">
                <a:solidFill>
                  <a:srgbClr val="0000CC"/>
                </a:solidFill>
              </a:rPr>
              <a:t> </a:t>
            </a:r>
            <a:r>
              <a:rPr lang="en-US" sz="1800" b="1" dirty="0">
                <a:solidFill>
                  <a:srgbClr val="0000CC"/>
                </a:solidFill>
              </a:rPr>
              <a:t>= Unity Gain </a:t>
            </a:r>
            <a:r>
              <a:rPr lang="en-US" sz="1800" b="1" dirty="0" err="1">
                <a:solidFill>
                  <a:srgbClr val="0000CC"/>
                </a:solidFill>
              </a:rPr>
              <a:t>BandWidth</a:t>
            </a:r>
            <a:endParaRPr lang="he-IL" sz="1800" b="1" dirty="0" smtClean="0">
              <a:solidFill>
                <a:srgbClr val="0000CC"/>
              </a:solidFill>
            </a:endParaRPr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dirty="0" smtClean="0"/>
              <a:t>כאשר </a:t>
            </a:r>
            <a:r>
              <a:rPr lang="en-US" sz="1800" b="1" dirty="0"/>
              <a:t>Unity Gain </a:t>
            </a:r>
            <a:r>
              <a:rPr lang="en-US" sz="1800" b="1" dirty="0" err="1" smtClean="0"/>
              <a:t>BandWidth</a:t>
            </a:r>
            <a:r>
              <a:rPr lang="he-IL" sz="1800" b="1" dirty="0" smtClean="0"/>
              <a:t> </a:t>
            </a:r>
            <a:r>
              <a:rPr lang="he-IL" sz="1800" dirty="0" smtClean="0"/>
              <a:t>הוא קבוע נתון ע"י היצרן, עבור 741 הוא </a:t>
            </a:r>
            <a:r>
              <a:rPr lang="en-US" sz="1800" b="1" dirty="0" smtClean="0"/>
              <a:t>1 MHz</a:t>
            </a:r>
            <a:endParaRPr lang="he-IL" sz="1800" b="1" dirty="0" smtClean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endParaRPr lang="en-GB" sz="1800" b="1" dirty="0" smtClean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dirty="0" smtClean="0"/>
              <a:t>נחשב </a:t>
            </a:r>
            <a:r>
              <a:rPr lang="he-IL" sz="1800" dirty="0"/>
              <a:t>את </a:t>
            </a:r>
            <a:r>
              <a:rPr lang="he-IL" sz="1800" b="1" dirty="0"/>
              <a:t>ההגבר</a:t>
            </a:r>
            <a:r>
              <a:rPr lang="he-IL" sz="1800" dirty="0"/>
              <a:t> בחוג סגור בכל </a:t>
            </a:r>
            <a:r>
              <a:rPr lang="he-IL" sz="1800" dirty="0" smtClean="0"/>
              <a:t>תדר </a:t>
            </a:r>
            <a:r>
              <a:rPr lang="en-US" sz="1800" b="1" dirty="0" smtClean="0"/>
              <a:t>f</a:t>
            </a:r>
            <a:r>
              <a:rPr lang="he-IL" sz="1800" b="1" dirty="0" smtClean="0"/>
              <a:t> </a:t>
            </a:r>
            <a:r>
              <a:rPr lang="he-IL" sz="1800" dirty="0" smtClean="0"/>
              <a:t>לפי הנוסחה:</a:t>
            </a:r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endParaRPr lang="he-IL" sz="1800" b="1" dirty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dirty="0" smtClean="0"/>
              <a:t>כאשר</a:t>
            </a:r>
          </a:p>
          <a:p>
            <a:pPr lvl="1" algn="r" rtl="1"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/>
              <a:t>f</a:t>
            </a:r>
            <a:r>
              <a:rPr lang="en-US" sz="1800" b="1" baseline="-25000" dirty="0" smtClean="0"/>
              <a:t>0</a:t>
            </a:r>
            <a:r>
              <a:rPr lang="he-IL" sz="1800" dirty="0" smtClean="0"/>
              <a:t> הוא רוחב הסרט (תדר חצי ההספק </a:t>
            </a:r>
            <a:r>
              <a:rPr lang="en-US" sz="1800" dirty="0" smtClean="0"/>
              <a:t>-3db</a:t>
            </a:r>
            <a:r>
              <a:rPr lang="he-IL" sz="1800" dirty="0" smtClean="0"/>
              <a:t>) ה-</a:t>
            </a:r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b="1" dirty="0" err="1">
                <a:solidFill>
                  <a:srgbClr val="0000CC"/>
                </a:solidFill>
              </a:rPr>
              <a:t>BandWidth</a:t>
            </a:r>
            <a:r>
              <a:rPr lang="en-US" sz="1800" b="1" dirty="0">
                <a:solidFill>
                  <a:srgbClr val="0000CC"/>
                </a:solidFill>
              </a:rPr>
              <a:t> </a:t>
            </a:r>
            <a:endParaRPr lang="en-US" sz="1800" dirty="0" smtClean="0"/>
          </a:p>
          <a:p>
            <a:pPr lvl="1" algn="r" rtl="1" eaLnBrk="1" hangingPunct="1">
              <a:lnSpc>
                <a:spcPct val="90000"/>
              </a:lnSpc>
              <a:buFontTx/>
              <a:buNone/>
            </a:pPr>
            <a:r>
              <a:rPr lang="en-GB" sz="1800" b="1" dirty="0" smtClean="0"/>
              <a:t>f</a:t>
            </a:r>
            <a:r>
              <a:rPr lang="he-IL" sz="1800" dirty="0" smtClean="0"/>
              <a:t> הוא תדר האות </a:t>
            </a:r>
            <a:endParaRPr lang="en-US" sz="1800" dirty="0" smtClean="0"/>
          </a:p>
          <a:p>
            <a:pPr lvl="1" algn="r" rtl="1" eaLnBrk="1" hangingPunct="1">
              <a:lnSpc>
                <a:spcPct val="90000"/>
              </a:lnSpc>
              <a:buFontTx/>
              <a:buNone/>
            </a:pPr>
            <a:r>
              <a:rPr lang="en-US" sz="1800" b="1" dirty="0" smtClean="0"/>
              <a:t>A</a:t>
            </a:r>
            <a:r>
              <a:rPr lang="en-US" sz="1800" b="1" baseline="-25000" dirty="0" smtClean="0"/>
              <a:t>DC</a:t>
            </a:r>
            <a:r>
              <a:rPr lang="he-IL" sz="1800" dirty="0" smtClean="0"/>
              <a:t> הוא ההגבר ב-</a:t>
            </a:r>
            <a:r>
              <a:rPr lang="en-US" sz="1800" dirty="0" smtClean="0"/>
              <a:t>DC</a:t>
            </a:r>
            <a:r>
              <a:rPr lang="he-IL" sz="1800" dirty="0" smtClean="0"/>
              <a:t>, ה- </a:t>
            </a:r>
            <a:r>
              <a:rPr lang="en-US" sz="1800" b="1" dirty="0">
                <a:solidFill>
                  <a:srgbClr val="0000CC"/>
                </a:solidFill>
              </a:rPr>
              <a:t>Gain </a:t>
            </a:r>
            <a:r>
              <a:rPr lang="en-US" sz="1800" b="1" dirty="0" smtClean="0">
                <a:solidFill>
                  <a:srgbClr val="0000CC"/>
                </a:solidFill>
              </a:rPr>
              <a:t/>
            </a:r>
            <a:br>
              <a:rPr lang="en-US" sz="1800" b="1" dirty="0" smtClean="0">
                <a:solidFill>
                  <a:srgbClr val="0000CC"/>
                </a:solidFill>
              </a:rPr>
            </a:br>
            <a:r>
              <a:rPr lang="he-IL" sz="1800" dirty="0" smtClean="0"/>
              <a:t>(ומחושב לפי יחס נגדים)</a:t>
            </a:r>
          </a:p>
          <a:p>
            <a:pPr lvl="1" algn="r" rtl="1" eaLnBrk="1" hangingPunct="1">
              <a:lnSpc>
                <a:spcPct val="90000"/>
              </a:lnSpc>
              <a:buFontTx/>
              <a:buNone/>
            </a:pPr>
            <a:endParaRPr lang="he-IL" sz="1400" dirty="0" smtClean="0"/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r>
              <a:rPr lang="he-IL" sz="1800" dirty="0" smtClean="0"/>
              <a:t>ניתן לחשב את רוחב </a:t>
            </a:r>
            <a:r>
              <a:rPr lang="he-IL" sz="1800" dirty="0" smtClean="0"/>
              <a:t>הסרט </a:t>
            </a:r>
            <a:r>
              <a:rPr lang="en-US" sz="1800" b="1" dirty="0"/>
              <a:t>f</a:t>
            </a:r>
            <a:r>
              <a:rPr lang="en-US" sz="1800" b="1" baseline="-25000" dirty="0"/>
              <a:t>0</a:t>
            </a:r>
            <a:r>
              <a:rPr lang="he-IL" sz="1800" dirty="0" smtClean="0"/>
              <a:t> </a:t>
            </a:r>
            <a:r>
              <a:rPr lang="he-IL" sz="1800" dirty="0" smtClean="0"/>
              <a:t>לפי:</a:t>
            </a:r>
          </a:p>
          <a:p>
            <a:pPr algn="r" rtl="1" eaLnBrk="1" hangingPunct="1">
              <a:lnSpc>
                <a:spcPct val="90000"/>
              </a:lnSpc>
              <a:buFontTx/>
              <a:buNone/>
            </a:pPr>
            <a:endParaRPr lang="he-IL" sz="1800" dirty="0" smtClean="0"/>
          </a:p>
          <a:p>
            <a:pPr algn="r" rtl="1" eaLnBrk="1" hangingPunct="1">
              <a:lnSpc>
                <a:spcPct val="90000"/>
              </a:lnSpc>
              <a:buNone/>
            </a:pPr>
            <a:endParaRPr lang="he-IL" sz="1800" dirty="0" smtClean="0"/>
          </a:p>
          <a:p>
            <a:pPr algn="r" rtl="1" eaLnBrk="1" hangingPunct="1">
              <a:lnSpc>
                <a:spcPct val="90000"/>
              </a:lnSpc>
              <a:buNone/>
            </a:pPr>
            <a:r>
              <a:rPr lang="he-IL" sz="1800" dirty="0" smtClean="0"/>
              <a:t>עבור </a:t>
            </a:r>
            <a:r>
              <a:rPr lang="he-IL" sz="1800" dirty="0"/>
              <a:t>מגבר 741 נתון: </a:t>
            </a:r>
            <a:r>
              <a:rPr lang="en-US" sz="1800" dirty="0"/>
              <a:t>Constant = </a:t>
            </a:r>
            <a:r>
              <a:rPr lang="en-US" sz="1800" dirty="0" smtClean="0"/>
              <a:t>1MHz</a:t>
            </a:r>
            <a:endParaRPr lang="he-IL" sz="1800" dirty="0" smtClean="0"/>
          </a:p>
        </p:txBody>
      </p:sp>
      <p:sp>
        <p:nvSpPr>
          <p:cNvPr id="32848" name="Text Box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e-IL" dirty="0"/>
              <a:t>מגברי שרת אווירו - </a:t>
            </a:r>
            <a:r>
              <a:rPr lang="en-US" dirty="0" smtClean="0"/>
              <a:t>BW</a:t>
            </a:r>
          </a:p>
        </p:txBody>
      </p: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09845"/>
            <a:ext cx="4572000" cy="246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5486400" y="4295061"/>
            <a:ext cx="77216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5486400" y="4914186"/>
            <a:ext cx="77216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6" name="Rectangle 35"/>
          <p:cNvSpPr>
            <a:spLocks noChangeArrowheads="1"/>
          </p:cNvSpPr>
          <p:nvPr/>
        </p:nvSpPr>
        <p:spPr bwMode="auto">
          <a:xfrm>
            <a:off x="0" y="381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62000" y="2286000"/>
          <a:ext cx="3333273" cy="1111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r:id="rId5" imgW="1358310" imgH="482391" progId="Equation.DSMT4">
                  <p:embed/>
                </p:oleObj>
              </mc:Choice>
              <mc:Fallback>
                <p:oleObj r:id="rId5" imgW="1358310" imgH="482391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86000"/>
                        <a:ext cx="3333273" cy="11110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6"/>
          <p:cNvSpPr>
            <a:spLocks noChangeArrowheads="1"/>
          </p:cNvSpPr>
          <p:nvPr/>
        </p:nvSpPr>
        <p:spPr bwMode="auto">
          <a:xfrm>
            <a:off x="0" y="838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74847"/>
              </p:ext>
            </p:extLst>
          </p:nvPr>
        </p:nvGraphicFramePr>
        <p:xfrm>
          <a:off x="5774700" y="5235162"/>
          <a:ext cx="2225317" cy="404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7" imgW="1244600" imgH="228600" progId="Equation.DSMT4">
                  <p:embed/>
                </p:oleObj>
              </mc:Choice>
              <mc:Fallback>
                <p:oleObj name="Equation" r:id="rId7" imgW="1244600" imgH="228600" progId="Equation.DSMT4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4700" y="5235162"/>
                        <a:ext cx="2225317" cy="4046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3"/>
          <p:cNvSpPr>
            <a:spLocks noChangeArrowheads="1"/>
          </p:cNvSpPr>
          <p:nvPr/>
        </p:nvSpPr>
        <p:spPr bwMode="auto">
          <a:xfrm>
            <a:off x="5223499" y="472536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2" name="Rectangle 75"/>
          <p:cNvSpPr>
            <a:spLocks noChangeArrowheads="1"/>
          </p:cNvSpPr>
          <p:nvPr/>
        </p:nvSpPr>
        <p:spPr bwMode="auto">
          <a:xfrm>
            <a:off x="5223499" y="56397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</a:t>
            </a:r>
            <a:endParaRPr kumimoji="0" lang="en-US" altLang="he-I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89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6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F426DB-C23A-4AE4-B979-954BF098F988}" type="slidenum">
              <a:rPr kumimoji="0" lang="he-IL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597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2B4BEC-0E04-4388-885F-D7CFA1DEBE60}" type="slidenum">
              <a:rPr kumimoji="0" lang="he-IL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598" name="Rectangle 58"/>
          <p:cNvSpPr>
            <a:spLocks noChangeArrowheads="1"/>
          </p:cNvSpPr>
          <p:nvPr/>
        </p:nvSpPr>
        <p:spPr bwMode="auto">
          <a:xfrm>
            <a:off x="7620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David" pitchFamily="2" charset="-79"/>
              </a:rPr>
              <a:t>הפסקה </a:t>
            </a:r>
            <a:r>
              <a:rPr kumimoji="0" lang="he-IL" sz="36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David" pitchFamily="2" charset="-79"/>
              </a:rPr>
              <a:t>בעבודה – השלמת דו"ח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charset="0"/>
              <a:ea typeface="+mn-ea"/>
              <a:cs typeface="David" pitchFamily="2" charset="-79"/>
            </a:endParaRPr>
          </a:p>
        </p:txBody>
      </p:sp>
      <p:sp>
        <p:nvSpPr>
          <p:cNvPr id="52" name="Rectangle 62"/>
          <p:cNvSpPr>
            <a:spLocks noChangeArrowheads="1"/>
          </p:cNvSpPr>
          <p:nvPr/>
        </p:nvSpPr>
        <p:spPr bwMode="auto">
          <a:xfrm>
            <a:off x="926699" y="1143001"/>
            <a:ext cx="770463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marR="0" lvl="0" indent="-342900" algn="r" defTabSz="914400" rtl="1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he-IL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הסטודנטים ישלימו </a:t>
            </a:r>
            <a:r>
              <a:rPr kumimoji="0" lang="he-IL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סעיפים </a:t>
            </a:r>
            <a:r>
              <a:rPr kumimoji="0" lang="he-IL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בדו"ח</a:t>
            </a:r>
            <a:endParaRPr kumimoji="0" lang="he-IL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248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219200"/>
            <a:ext cx="30480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pPr>
              <a:defRPr/>
            </a:pPr>
            <a:fld id="{53BB6865-6D98-4A49-865E-327E3BFCD3C4}" type="slidenum">
              <a:rPr lang="he-IL"/>
              <a:pPr>
                <a:defRPr/>
              </a:pPr>
              <a:t>18</a:t>
            </a:fld>
            <a:endParaRPr lang="en-US"/>
          </a:p>
        </p:txBody>
      </p:sp>
      <p:sp>
        <p:nvSpPr>
          <p:cNvPr id="21514" name="Text Box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e-IL" dirty="0"/>
              <a:t>מגברי שרת 1 -</a:t>
            </a:r>
            <a:r>
              <a:rPr lang="he-IL" dirty="0" smtClean="0"/>
              <a:t> ערכי נגדים</a:t>
            </a:r>
            <a:endParaRPr lang="en-US" dirty="0" smtClean="0"/>
          </a:p>
        </p:txBody>
      </p:sp>
      <p:sp>
        <p:nvSpPr>
          <p:cNvPr id="21515" name="Text Box 5"/>
          <p:cNvSpPr txBox="1">
            <a:spLocks noChangeArrowheads="1"/>
          </p:cNvSpPr>
          <p:nvPr/>
        </p:nvSpPr>
        <p:spPr bwMode="auto">
          <a:xfrm>
            <a:off x="397247" y="874713"/>
            <a:ext cx="8457828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he-IL" b="1" u="sng" dirty="0"/>
              <a:t>מטרת הניסוי: לבדוק מהו תחום הערכים האופטימלי של נגדי המגבר</a:t>
            </a:r>
          </a:p>
          <a:p>
            <a:pPr marL="342900" indent="-342900"/>
            <a:endParaRPr lang="he-IL" u="sng" dirty="0"/>
          </a:p>
          <a:p>
            <a:pPr marL="342900" indent="-342900"/>
            <a:r>
              <a:rPr lang="he-IL" dirty="0"/>
              <a:t>נתון המעגל </a:t>
            </a:r>
            <a:r>
              <a:rPr lang="he-IL" dirty="0" smtClean="0"/>
              <a:t>הופך מופע </a:t>
            </a:r>
            <a:r>
              <a:rPr lang="he-IL" dirty="0"/>
              <a:t>שהגברו </a:t>
            </a:r>
            <a:r>
              <a:rPr lang="en-US" dirty="0"/>
              <a:t>-1</a:t>
            </a:r>
            <a:r>
              <a:rPr lang="he-IL" dirty="0"/>
              <a:t>.</a:t>
            </a:r>
          </a:p>
          <a:p>
            <a:pPr marL="342900" indent="-342900"/>
            <a:r>
              <a:rPr lang="he-IL" dirty="0"/>
              <a:t>כוון </a:t>
            </a:r>
            <a:r>
              <a:rPr lang="he-IL" dirty="0" smtClean="0"/>
              <a:t>את המחולל </a:t>
            </a:r>
            <a:r>
              <a:rPr lang="he-IL" dirty="0"/>
              <a:t>לגל </a:t>
            </a:r>
            <a:r>
              <a:rPr lang="he-IL" b="1" u="sng" dirty="0"/>
              <a:t>סינוס בתדר </a:t>
            </a:r>
            <a:r>
              <a:rPr lang="en-US" b="1" u="sng" dirty="0"/>
              <a:t>KHz</a:t>
            </a:r>
            <a:r>
              <a:rPr lang="he-IL" b="1" u="sng" dirty="0"/>
              <a:t> </a:t>
            </a:r>
            <a:r>
              <a:rPr lang="he-IL" b="1" u="sng" dirty="0" smtClean="0"/>
              <a:t>1 ואמפליטודה </a:t>
            </a:r>
            <a:r>
              <a:rPr lang="en-US" b="1" u="sng" dirty="0" err="1"/>
              <a:t>Vpp</a:t>
            </a:r>
            <a:r>
              <a:rPr lang="he-IL" b="1" u="sng" dirty="0"/>
              <a:t> </a:t>
            </a:r>
            <a:r>
              <a:rPr lang="he-IL" b="1" u="sng" dirty="0" smtClean="0"/>
              <a:t>20</a:t>
            </a:r>
            <a:r>
              <a:rPr lang="he-IL" dirty="0" smtClean="0"/>
              <a:t>.</a:t>
            </a:r>
            <a:endParaRPr lang="he-IL" dirty="0"/>
          </a:p>
          <a:p>
            <a:pPr marL="342900" indent="-342900"/>
            <a:endParaRPr lang="he-IL" dirty="0"/>
          </a:p>
          <a:p>
            <a:pPr marL="342900" indent="-342900">
              <a:buFontTx/>
              <a:buAutoNum type="arabicPeriod"/>
            </a:pPr>
            <a:r>
              <a:rPr lang="he-IL" b="1" u="sng" dirty="0" smtClean="0"/>
              <a:t>נגד קטן </a:t>
            </a:r>
            <a:r>
              <a:rPr lang="he-IL" dirty="0" smtClean="0"/>
              <a:t>- נבחר                 </a:t>
            </a:r>
            <a:endParaRPr lang="he-IL" dirty="0"/>
          </a:p>
          <a:p>
            <a:pPr marL="342900" indent="-342900"/>
            <a:r>
              <a:rPr lang="he-IL" dirty="0"/>
              <a:t>	הזרם ביציאת המגבר כאשר</a:t>
            </a:r>
          </a:p>
          <a:p>
            <a:pPr marL="342900" indent="-342900"/>
            <a:endParaRPr lang="he-IL" dirty="0"/>
          </a:p>
          <a:p>
            <a:pPr marL="342900" indent="-342900"/>
            <a:endParaRPr lang="he-IL" dirty="0"/>
          </a:p>
          <a:p>
            <a:pPr marL="342900" indent="-342900"/>
            <a:r>
              <a:rPr lang="he-IL" dirty="0"/>
              <a:t>	לפי </a:t>
            </a:r>
            <a:r>
              <a:rPr lang="he-IL" dirty="0" smtClean="0"/>
              <a:t>דפי </a:t>
            </a:r>
            <a:r>
              <a:rPr lang="he-IL" dirty="0"/>
              <a:t>הנתונים של המגבר, זרם זה גדול מהזרם המכסימלי שיציאת המגבר יכולה להזרים.</a:t>
            </a:r>
          </a:p>
          <a:p>
            <a:pPr marL="342900" indent="-342900"/>
            <a:endParaRPr lang="he-IL" dirty="0"/>
          </a:p>
          <a:p>
            <a:pPr marL="342900" indent="-342900"/>
            <a:endParaRPr lang="he-IL" dirty="0"/>
          </a:p>
          <a:p>
            <a:pPr marL="342900" indent="-342900"/>
            <a:endParaRPr lang="he-IL" dirty="0"/>
          </a:p>
          <a:p>
            <a:pPr marL="342900" indent="-342900"/>
            <a:endParaRPr lang="he-IL" dirty="0"/>
          </a:p>
          <a:p>
            <a:pPr marL="342900" indent="-342900"/>
            <a:endParaRPr lang="he-IL" dirty="0"/>
          </a:p>
        </p:txBody>
      </p:sp>
      <p:graphicFrame>
        <p:nvGraphicFramePr>
          <p:cNvPr id="215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717168"/>
              </p:ext>
            </p:extLst>
          </p:nvPr>
        </p:nvGraphicFramePr>
        <p:xfrm>
          <a:off x="5943600" y="2286000"/>
          <a:ext cx="9906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4" name="Equation" r:id="rId5" imgW="647419" imgH="177723" progId="Equation.DSMT4">
                  <p:embed/>
                </p:oleObj>
              </mc:Choice>
              <mc:Fallback>
                <p:oleObj name="Equation" r:id="rId5" imgW="647419" imgH="177723" progId="Equation.DSMT4">
                  <p:embed/>
                  <p:pic>
                    <p:nvPicPr>
                      <p:cNvPr id="215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286000"/>
                        <a:ext cx="990600" cy="273050"/>
                      </a:xfrm>
                      <a:prstGeom prst="rect">
                        <a:avLst/>
                      </a:prstGeom>
                      <a:solidFill>
                        <a:srgbClr val="FF9933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2" name="Object 8"/>
          <p:cNvGraphicFramePr>
            <a:graphicFrameLocks noChangeAspect="1"/>
          </p:cNvGraphicFramePr>
          <p:nvPr/>
        </p:nvGraphicFramePr>
        <p:xfrm>
          <a:off x="4876800" y="2590800"/>
          <a:ext cx="10795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5" name="Equation" r:id="rId7" imgW="634449" imgH="177646" progId="Equation.DSMT4">
                  <p:embed/>
                </p:oleObj>
              </mc:Choice>
              <mc:Fallback>
                <p:oleObj name="Equation" r:id="rId7" imgW="634449" imgH="177646" progId="Equation.DSMT4">
                  <p:embed/>
                  <p:pic>
                    <p:nvPicPr>
                      <p:cNvPr id="215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590800"/>
                        <a:ext cx="1079500" cy="30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3" name="Object 9"/>
          <p:cNvGraphicFramePr>
            <a:graphicFrameLocks noChangeAspect="1"/>
          </p:cNvGraphicFramePr>
          <p:nvPr/>
        </p:nvGraphicFramePr>
        <p:xfrm>
          <a:off x="4191000" y="2971800"/>
          <a:ext cx="41910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" name="Equation" r:id="rId9" imgW="2349500" imgH="215900" progId="Equation.DSMT4">
                  <p:embed/>
                </p:oleObj>
              </mc:Choice>
              <mc:Fallback>
                <p:oleObj name="Equation" r:id="rId9" imgW="2349500" imgH="215900" progId="Equation.DSMT4">
                  <p:embed/>
                  <p:pic>
                    <p:nvPicPr>
                      <p:cNvPr id="2151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971800"/>
                        <a:ext cx="4191000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17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19200" y="3657600"/>
            <a:ext cx="6619875" cy="129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200400" y="5212962"/>
            <a:ext cx="150495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בגלל מגבלת זרם מכסימלי,</a:t>
            </a:r>
          </a:p>
          <a:p>
            <a:r>
              <a:rPr lang="he-IL" dirty="0" smtClean="0"/>
              <a:t>נקבל  </a:t>
            </a:r>
            <a:r>
              <a:rPr lang="he-IL" dirty="0"/>
              <a:t>ביציאה אות מעוות</a:t>
            </a:r>
            <a:r>
              <a:rPr lang="he-IL" dirty="0" smtClean="0"/>
              <a:t>.</a:t>
            </a:r>
            <a:endParaRPr lang="he-IL" dirty="0"/>
          </a:p>
        </p:txBody>
      </p:sp>
      <p:sp>
        <p:nvSpPr>
          <p:cNvPr id="13" name="TextBox 12"/>
          <p:cNvSpPr txBox="1"/>
          <p:nvPr/>
        </p:nvSpPr>
        <p:spPr>
          <a:xfrm>
            <a:off x="7543801" y="5122030"/>
            <a:ext cx="143351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ללא מגבלת זרם מכסימלי היינו מקבלים:</a:t>
            </a:r>
            <a:endParaRPr lang="he-IL" dirty="0"/>
          </a:p>
        </p:txBody>
      </p:sp>
      <p:pic>
        <p:nvPicPr>
          <p:cNvPr id="14" name="Picture 13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4" t="4193" r="17868" b="11030"/>
          <a:stretch/>
        </p:blipFill>
        <p:spPr bwMode="auto">
          <a:xfrm>
            <a:off x="228600" y="4956175"/>
            <a:ext cx="2981781" cy="15653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 r="17199" b="11411"/>
          <a:stretch/>
        </p:blipFill>
        <p:spPr bwMode="auto">
          <a:xfrm>
            <a:off x="4800600" y="5122029"/>
            <a:ext cx="2906754" cy="13819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017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pPr>
              <a:defRPr/>
            </a:pPr>
            <a:fld id="{53BB6865-6D98-4A49-865E-327E3BFCD3C4}" type="slidenum">
              <a:rPr lang="he-IL"/>
              <a:pPr>
                <a:defRPr/>
              </a:pPr>
              <a:t>19</a:t>
            </a:fld>
            <a:endParaRPr lang="en-US"/>
          </a:p>
        </p:txBody>
      </p:sp>
      <p:sp>
        <p:nvSpPr>
          <p:cNvPr id="21514" name="Text Box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e-IL" dirty="0"/>
              <a:t>מגברי שרת 1 </a:t>
            </a:r>
            <a:r>
              <a:rPr lang="he-IL" dirty="0" smtClean="0"/>
              <a:t>– נגדים קטנים</a:t>
            </a:r>
            <a:endParaRPr lang="en-US" dirty="0" smtClean="0"/>
          </a:p>
        </p:txBody>
      </p:sp>
      <p:pic>
        <p:nvPicPr>
          <p:cNvPr id="14" name="Picture 1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4" t="4193" r="17868" b="11030"/>
          <a:stretch/>
        </p:blipFill>
        <p:spPr bwMode="auto">
          <a:xfrm>
            <a:off x="228600" y="11430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Straight Arrow Connector 3"/>
          <p:cNvCxnSpPr/>
          <p:nvPr/>
        </p:nvCxnSpPr>
        <p:spPr bwMode="auto">
          <a:xfrm>
            <a:off x="3657600" y="3581400"/>
            <a:ext cx="0" cy="990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048000" y="4703802"/>
            <a:ext cx="12426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l-GR" dirty="0" smtClean="0"/>
              <a:t>Δ</a:t>
            </a:r>
            <a:r>
              <a:rPr lang="en-US" dirty="0" smtClean="0"/>
              <a:t>V =</a:t>
            </a:r>
            <a:r>
              <a:rPr lang="en-US" dirty="0" err="1" smtClean="0"/>
              <a:t>const</a:t>
            </a:r>
            <a:endParaRPr lang="he-IL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4114800" y="3276600"/>
            <a:ext cx="0" cy="990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200400" y="3352800"/>
            <a:ext cx="0" cy="990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91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128FC3-C5BD-4788-8929-B2E508312F95}" type="slidenum">
              <a:rPr lang="he-IL" smtClean="0">
                <a:latin typeface="Arial" charset="0"/>
                <a:cs typeface="Arial" charset="0"/>
              </a:rPr>
              <a:pPr/>
              <a:t>2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18434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97574BE3-338E-4123-B5E4-8BF1D0DA9655}" type="slidenum">
              <a:rPr lang="he-IL" sz="1400"/>
              <a:pPr rtl="0"/>
              <a:t>2</a:t>
            </a:fld>
            <a:endParaRPr lang="en-US" sz="1400"/>
          </a:p>
        </p:txBody>
      </p:sp>
      <p:sp>
        <p:nvSpPr>
          <p:cNvPr id="18435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D4588FFA-B5D0-47EE-88D0-296DD807D6ED}" type="slidenum">
              <a:rPr lang="he-IL" sz="1400"/>
              <a:pPr rtl="0"/>
              <a:t>2</a:t>
            </a:fld>
            <a:endParaRPr lang="en-US" sz="1400"/>
          </a:p>
        </p:txBody>
      </p:sp>
      <p:sp>
        <p:nvSpPr>
          <p:cNvPr id="18436" name="Rectangle 5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מגברי שרת 1 </a:t>
            </a:r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/>
          <a:lstStyle/>
          <a:p>
            <a:pPr algn="r" rtl="1">
              <a:buFont typeface="+mj-lt"/>
              <a:buAutoNum type="arabicPeriod"/>
            </a:pPr>
            <a:r>
              <a:rPr lang="he-IL" sz="2800" dirty="0" smtClean="0"/>
              <a:t>תזכורת - הגבלת זרם ספקים</a:t>
            </a:r>
          </a:p>
          <a:p>
            <a:pPr algn="r" rtl="1">
              <a:buFont typeface="+mj-lt"/>
              <a:buAutoNum type="arabicPeriod"/>
            </a:pPr>
            <a:r>
              <a:rPr lang="he-IL" sz="2800" dirty="0" smtClean="0"/>
              <a:t>מגבר </a:t>
            </a:r>
            <a:r>
              <a:rPr lang="he-IL" sz="2800" dirty="0"/>
              <a:t>הופך מופע	</a:t>
            </a:r>
            <a:endParaRPr lang="he-IL" sz="2800" dirty="0" smtClean="0"/>
          </a:p>
          <a:p>
            <a:pPr lvl="1" algn="r" rtl="1">
              <a:buFont typeface="+mj-lt"/>
              <a:buAutoNum type="arabicPeriod"/>
            </a:pPr>
            <a:r>
              <a:rPr lang="he-IL" sz="2000" dirty="0" smtClean="0"/>
              <a:t>רוויה </a:t>
            </a:r>
            <a:endParaRPr lang="he-IL" sz="2000" dirty="0"/>
          </a:p>
          <a:p>
            <a:pPr algn="r" rtl="1">
              <a:buFont typeface="+mj-lt"/>
              <a:buAutoNum type="arabicPeriod"/>
            </a:pPr>
            <a:r>
              <a:rPr lang="he-IL" sz="2800" dirty="0"/>
              <a:t>מגבר </a:t>
            </a:r>
            <a:r>
              <a:rPr lang="he-IL" sz="2800" dirty="0" smtClean="0"/>
              <a:t>שומר מופע</a:t>
            </a:r>
            <a:r>
              <a:rPr lang="he-IL" sz="2800" dirty="0"/>
              <a:t>	</a:t>
            </a:r>
            <a:endParaRPr lang="he-IL" sz="2800" dirty="0" smtClean="0"/>
          </a:p>
          <a:p>
            <a:pPr lvl="1" algn="r" rtl="1">
              <a:buFont typeface="+mj-lt"/>
              <a:buAutoNum type="arabicPeriod"/>
            </a:pPr>
            <a:r>
              <a:rPr lang="en-US" sz="2000" dirty="0" smtClean="0"/>
              <a:t>Slew-Rate </a:t>
            </a:r>
            <a:r>
              <a:rPr lang="he-IL" sz="2000" dirty="0" smtClean="0"/>
              <a:t> </a:t>
            </a:r>
          </a:p>
          <a:p>
            <a:pPr lvl="1" algn="r" rtl="1">
              <a:buFont typeface="+mj-lt"/>
              <a:buAutoNum type="arabicPeriod"/>
            </a:pPr>
            <a:r>
              <a:rPr lang="he-IL" sz="2000" dirty="0" smtClean="0"/>
              <a:t> תדר גבוה</a:t>
            </a:r>
          </a:p>
          <a:p>
            <a:pPr lvl="1" algn="r" rtl="1">
              <a:buFont typeface="+mj-lt"/>
              <a:buAutoNum type="arabicPeriod"/>
            </a:pPr>
            <a:r>
              <a:rPr lang="he-IL" sz="2000" dirty="0" smtClean="0"/>
              <a:t>שפור טכנולוגיה: </a:t>
            </a:r>
            <a:r>
              <a:rPr lang="he-IL" sz="2000" kern="1200" dirty="0">
                <a:solidFill>
                  <a:srgbClr val="000000"/>
                </a:solidFill>
                <a:latin typeface="Arial" charset="0"/>
                <a:cs typeface="Arial" charset="0"/>
              </a:rPr>
              <a:t>מגבר שרת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cs typeface="Arial" charset="0"/>
              </a:rPr>
              <a:t>LF411</a:t>
            </a:r>
            <a:endParaRPr lang="he-IL" sz="2000" dirty="0"/>
          </a:p>
          <a:p>
            <a:pPr algn="r" rtl="1">
              <a:buFont typeface="+mj-lt"/>
              <a:buAutoNum type="arabicPeriod"/>
            </a:pPr>
            <a:r>
              <a:rPr lang="he-IL" sz="2800" dirty="0" smtClean="0"/>
              <a:t>השפעת </a:t>
            </a:r>
            <a:r>
              <a:rPr lang="he-IL" sz="2800" dirty="0"/>
              <a:t>גודל נגדים</a:t>
            </a:r>
          </a:p>
          <a:p>
            <a:pPr lvl="1" indent="-342900" algn="r" rtl="1">
              <a:buFont typeface="+mj-lt"/>
              <a:buAutoNum type="arabicPeriod"/>
            </a:pPr>
            <a:r>
              <a:rPr lang="he-IL" sz="2000" dirty="0" smtClean="0"/>
              <a:t>נגדים </a:t>
            </a:r>
            <a:r>
              <a:rPr lang="he-IL" sz="2000" dirty="0"/>
              <a:t>קטנים	</a:t>
            </a:r>
          </a:p>
          <a:p>
            <a:pPr lvl="1" indent="-342900" algn="r" rtl="1">
              <a:buFont typeface="+mj-lt"/>
              <a:buAutoNum type="arabicPeriod"/>
            </a:pPr>
            <a:r>
              <a:rPr lang="he-IL" sz="2000" dirty="0"/>
              <a:t>נגדים גדולים	</a:t>
            </a:r>
          </a:p>
          <a:p>
            <a:pPr lvl="1" indent="-342900" algn="r" rtl="1">
              <a:buFont typeface="+mj-lt"/>
              <a:buAutoNum type="arabicPeriod"/>
            </a:pPr>
            <a:r>
              <a:rPr lang="he-IL" sz="2000" dirty="0" smtClean="0"/>
              <a:t>סיכום</a:t>
            </a:r>
          </a:p>
          <a:p>
            <a:pPr lvl="0" algn="r" rtl="1">
              <a:buFont typeface="+mj-lt"/>
              <a:buAutoNum type="arabicPeriod"/>
            </a:pPr>
            <a:r>
              <a:rPr lang="he-IL" sz="2800" dirty="0"/>
              <a:t>תיקוני </a:t>
            </a:r>
            <a:r>
              <a:rPr lang="en-US" sz="2800" dirty="0"/>
              <a:t>OFFSET	</a:t>
            </a:r>
            <a:endParaRPr lang="en-US" sz="2800" dirty="0" smtClean="0"/>
          </a:p>
          <a:p>
            <a:pPr lvl="1" algn="r" rtl="1">
              <a:buFont typeface="+mj-lt"/>
              <a:buAutoNum type="arabicPeriod"/>
            </a:pPr>
            <a:r>
              <a:rPr lang="he-IL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שפור טכנולוגיה</a:t>
            </a:r>
            <a:r>
              <a:rPr lang="he-IL" sz="20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: מגבר </a:t>
            </a:r>
            <a:r>
              <a:rPr lang="he-IL" sz="2000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שרת </a:t>
            </a:r>
            <a:r>
              <a:rPr lang="en-US" sz="2000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LF411	</a:t>
            </a:r>
          </a:p>
          <a:p>
            <a:pPr marL="0" indent="0" algn="r" rtl="1">
              <a:buNone/>
            </a:pPr>
            <a:endParaRPr lang="he-IL" sz="1600" strike="sngStrik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pPr>
              <a:defRPr/>
            </a:pPr>
            <a:fld id="{53BB6865-6D98-4A49-865E-327E3BFCD3C4}" type="slidenum">
              <a:rPr lang="he-IL"/>
              <a:pPr>
                <a:defRPr/>
              </a:pPr>
              <a:t>20</a:t>
            </a:fld>
            <a:endParaRPr lang="en-US"/>
          </a:p>
        </p:txBody>
      </p:sp>
      <p:sp>
        <p:nvSpPr>
          <p:cNvPr id="21514" name="Text Box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e-IL" dirty="0"/>
              <a:t>מגברי שרת 1 -</a:t>
            </a:r>
            <a:r>
              <a:rPr lang="he-IL" dirty="0" smtClean="0"/>
              <a:t> ערכי נגדים - גדולים</a:t>
            </a:r>
            <a:endParaRPr lang="en-US" dirty="0" smtClean="0"/>
          </a:p>
        </p:txBody>
      </p:sp>
      <p:pic>
        <p:nvPicPr>
          <p:cNvPr id="2151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219200"/>
            <a:ext cx="30480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505200" y="3276600"/>
            <a:ext cx="533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>
                <a:latin typeface="Arial" panose="020B0604020202020204" pitchFamily="34" charset="0"/>
              </a:rPr>
              <a:t>כאשר </a:t>
            </a:r>
            <a:r>
              <a:rPr lang="he-IL" dirty="0" smtClean="0">
                <a:latin typeface="Arial" panose="020B0604020202020204" pitchFamily="34" charset="0"/>
              </a:rPr>
              <a:t>הנגדים גדולים (מגה </a:t>
            </a:r>
            <a:r>
              <a:rPr lang="he-IL" dirty="0">
                <a:latin typeface="Arial" panose="020B0604020202020204" pitchFamily="34" charset="0"/>
              </a:rPr>
              <a:t>אוהמים או </a:t>
            </a:r>
            <a:r>
              <a:rPr lang="he-IL" dirty="0" smtClean="0">
                <a:latin typeface="Arial" panose="020B0604020202020204" pitchFamily="34" charset="0"/>
              </a:rPr>
              <a:t>יותר) </a:t>
            </a:r>
            <a:r>
              <a:rPr lang="he-IL" dirty="0">
                <a:latin typeface="Arial" panose="020B0604020202020204" pitchFamily="34" charset="0"/>
              </a:rPr>
              <a:t>תהיה השפעה לזרמי הממתח </a:t>
            </a:r>
            <a:r>
              <a:rPr lang="he-IL" dirty="0" smtClean="0">
                <a:latin typeface="Arial" panose="020B0604020202020204" pitchFamily="34" charset="0"/>
              </a:rPr>
              <a:t>של </a:t>
            </a:r>
            <a:r>
              <a:rPr lang="he-IL" dirty="0">
                <a:latin typeface="Arial" panose="020B0604020202020204" pitchFamily="34" charset="0"/>
              </a:rPr>
              <a:t>המגבר על מתח המוצא שלו</a:t>
            </a:r>
            <a:r>
              <a:rPr lang="he-IL" dirty="0" smtClean="0">
                <a:latin typeface="Arial" panose="020B0604020202020204" pitchFamily="34" charset="0"/>
              </a:rPr>
              <a:t>. </a:t>
            </a:r>
            <a:r>
              <a:rPr lang="he-IL" dirty="0">
                <a:latin typeface="Arial" panose="020B0604020202020204" pitchFamily="34" charset="0"/>
              </a:rPr>
              <a:t>זרמי הממתח, שהם </a:t>
            </a:r>
            <a:r>
              <a:rPr lang="he-IL" dirty="0" smtClean="0">
                <a:latin typeface="Arial" panose="020B0604020202020204" pitchFamily="34" charset="0"/>
              </a:rPr>
              <a:t>זרמי </a:t>
            </a:r>
            <a:r>
              <a:rPr lang="en-US" dirty="0" smtClean="0">
                <a:latin typeface="Arial" panose="020B0604020202020204" pitchFamily="34" charset="0"/>
              </a:rPr>
              <a:t>DC</a:t>
            </a:r>
            <a:r>
              <a:rPr lang="he-IL" dirty="0" smtClean="0">
                <a:latin typeface="Arial" panose="020B0604020202020204" pitchFamily="34" charset="0"/>
              </a:rPr>
              <a:t>, יגרמו </a:t>
            </a:r>
            <a:r>
              <a:rPr lang="he-IL" dirty="0">
                <a:latin typeface="Arial" panose="020B0604020202020204" pitchFamily="34" charset="0"/>
              </a:rPr>
              <a:t>למתח </a:t>
            </a:r>
            <a:r>
              <a:rPr lang="he-IL" dirty="0" smtClean="0">
                <a:latin typeface="Arial" panose="020B0604020202020204" pitchFamily="34" charset="0"/>
              </a:rPr>
              <a:t>היסט לא רצוי ביציאת המגבר.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1310" y="4544209"/>
            <a:ext cx="78078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 smtClean="0">
                <a:latin typeface="Arial,Bold"/>
              </a:rPr>
              <a:t>בניסוי זה נדרשים </a:t>
            </a:r>
            <a:r>
              <a:rPr lang="he-IL" dirty="0">
                <a:latin typeface="Arial,Bold"/>
              </a:rPr>
              <a:t>למדוד את מתח ההיסט </a:t>
            </a:r>
            <a:r>
              <a:rPr lang="en-US" dirty="0" smtClean="0">
                <a:latin typeface="Arial" panose="020B0604020202020204" pitchFamily="34" charset="0"/>
              </a:rPr>
              <a:t>offset)</a:t>
            </a:r>
            <a:r>
              <a:rPr lang="he-IL" dirty="0" smtClean="0">
                <a:latin typeface="Arial" panose="020B0604020202020204" pitchFamily="34" charset="0"/>
              </a:rPr>
              <a:t>) </a:t>
            </a:r>
            <a:r>
              <a:rPr lang="en-GB" dirty="0" smtClean="0">
                <a:latin typeface="Arial" panose="020B0604020202020204" pitchFamily="34" charset="0"/>
              </a:rPr>
              <a:t> </a:t>
            </a:r>
            <a:r>
              <a:rPr lang="en-GB" dirty="0" err="1" smtClean="0">
                <a:latin typeface="Arial" panose="020B0604020202020204" pitchFamily="34" charset="0"/>
              </a:rPr>
              <a:t>V</a:t>
            </a:r>
            <a:r>
              <a:rPr lang="en-GB" baseline="-25000" dirty="0" err="1" smtClean="0">
                <a:latin typeface="Arial" panose="020B0604020202020204" pitchFamily="34" charset="0"/>
              </a:rPr>
              <a:t>Ooff</a:t>
            </a:r>
            <a:r>
              <a:rPr lang="he-IL" dirty="0" smtClean="0">
                <a:latin typeface="Arial,Bold"/>
              </a:rPr>
              <a:t>שהמגבר </a:t>
            </a:r>
            <a:r>
              <a:rPr lang="he-IL" dirty="0">
                <a:latin typeface="Arial,Bold"/>
              </a:rPr>
              <a:t>תורם לאות </a:t>
            </a:r>
            <a:r>
              <a:rPr lang="he-IL" dirty="0" smtClean="0">
                <a:latin typeface="Arial,Bold"/>
              </a:rPr>
              <a:t>היציאה.</a:t>
            </a:r>
            <a:endParaRPr lang="en-US" dirty="0"/>
          </a:p>
          <a:p>
            <a:r>
              <a:rPr lang="he-IL" dirty="0" smtClean="0">
                <a:latin typeface="Arial,Bold"/>
              </a:rPr>
              <a:t>מאחר </a:t>
            </a:r>
            <a:r>
              <a:rPr lang="he-IL" dirty="0">
                <a:latin typeface="Arial,Bold"/>
              </a:rPr>
              <a:t>וגם לאות הכניסה </a:t>
            </a:r>
            <a:r>
              <a:rPr lang="he-IL" dirty="0" smtClean="0">
                <a:latin typeface="Arial,Bold"/>
              </a:rPr>
              <a:t>מהמחולל </a:t>
            </a:r>
            <a:r>
              <a:rPr lang="he-IL" dirty="0">
                <a:latin typeface="Arial,Bold"/>
              </a:rPr>
              <a:t>יש </a:t>
            </a:r>
            <a:r>
              <a:rPr lang="he-IL" dirty="0" smtClean="0">
                <a:latin typeface="Arial,Bold"/>
              </a:rPr>
              <a:t>לפעמים רכיב </a:t>
            </a:r>
            <a:r>
              <a:rPr lang="he-IL" dirty="0">
                <a:latin typeface="Arial,Bold"/>
              </a:rPr>
              <a:t>של מתח </a:t>
            </a:r>
            <a:r>
              <a:rPr lang="he-IL" dirty="0" smtClean="0">
                <a:latin typeface="Arial,Bold"/>
              </a:rPr>
              <a:t>היסט</a:t>
            </a:r>
            <a:r>
              <a:rPr lang="en-GB" dirty="0" smtClean="0">
                <a:latin typeface="Arial,Bold"/>
              </a:rPr>
              <a:t> </a:t>
            </a:r>
            <a:r>
              <a:rPr lang="en-GB" dirty="0" err="1" smtClean="0">
                <a:latin typeface="Arial,Bold"/>
              </a:rPr>
              <a:t>V</a:t>
            </a:r>
            <a:r>
              <a:rPr lang="en-GB" baseline="-25000" dirty="0" err="1" smtClean="0">
                <a:latin typeface="Arial,Bold"/>
              </a:rPr>
              <a:t>idc</a:t>
            </a:r>
            <a:r>
              <a:rPr lang="en-GB" dirty="0" smtClean="0">
                <a:latin typeface="Arial,Bold"/>
              </a:rPr>
              <a:t> </a:t>
            </a:r>
            <a:r>
              <a:rPr lang="he-IL" dirty="0" smtClean="0">
                <a:latin typeface="Arial,Bold"/>
              </a:rPr>
              <a:t>, </a:t>
            </a:r>
            <a:r>
              <a:rPr lang="he-IL" dirty="0">
                <a:latin typeface="Arial,Bold"/>
              </a:rPr>
              <a:t>יש למדוד אותו ולהוסיף </a:t>
            </a:r>
            <a:r>
              <a:rPr lang="he-IL" dirty="0" smtClean="0">
                <a:latin typeface="Arial,Bold"/>
              </a:rPr>
              <a:t>אותו (בגלל מגבר הופך) </a:t>
            </a:r>
            <a:r>
              <a:rPr lang="he-IL" dirty="0">
                <a:latin typeface="Arial,Bold"/>
              </a:rPr>
              <a:t>למתח ההיסט הנמדד </a:t>
            </a:r>
            <a:r>
              <a:rPr lang="he-IL" dirty="0" smtClean="0">
                <a:latin typeface="Arial,Bold"/>
              </a:rPr>
              <a:t>ביציאה - </a:t>
            </a:r>
            <a:r>
              <a:rPr lang="en-GB" dirty="0" err="1" smtClean="0">
                <a:latin typeface="Arial,Bold"/>
              </a:rPr>
              <a:t>V</a:t>
            </a:r>
            <a:r>
              <a:rPr lang="en-GB" baseline="-25000" dirty="0" err="1" smtClean="0">
                <a:latin typeface="Arial,Bold"/>
              </a:rPr>
              <a:t>Odc</a:t>
            </a:r>
            <a:endParaRPr lang="en-US" baseline="-250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427223"/>
              </p:ext>
            </p:extLst>
          </p:nvPr>
        </p:nvGraphicFramePr>
        <p:xfrm>
          <a:off x="1981200" y="5562600"/>
          <a:ext cx="5485454" cy="484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1" name="Equation" r:id="rId5" imgW="2298600" imgH="203040" progId="Equation.DSMT4">
                  <p:embed/>
                </p:oleObj>
              </mc:Choice>
              <mc:Fallback>
                <p:oleObj name="Equation" r:id="rId5" imgW="22986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200" y="5562600"/>
                        <a:ext cx="5485454" cy="484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33400" y="6107668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b="1" dirty="0"/>
              <a:t>דוגמא: </a:t>
            </a:r>
            <a:r>
              <a:rPr lang="en-US" b="1" dirty="0"/>
              <a:t>dc</a:t>
            </a:r>
            <a:r>
              <a:rPr lang="he-IL" b="1" dirty="0"/>
              <a:t> נמדד בכניסה: </a:t>
            </a:r>
            <a:r>
              <a:rPr lang="en-US" b="1" dirty="0"/>
              <a:t>,</a:t>
            </a:r>
            <a:r>
              <a:rPr lang="en-US" b="1" dirty="0" smtClean="0"/>
              <a:t>20mV</a:t>
            </a:r>
            <a:r>
              <a:rPr lang="he-IL" b="1" dirty="0" smtClean="0"/>
              <a:t> </a:t>
            </a:r>
            <a:r>
              <a:rPr lang="en-US" b="1" dirty="0"/>
              <a:t>dc</a:t>
            </a:r>
            <a:r>
              <a:rPr lang="he-IL" b="1" dirty="0"/>
              <a:t> נמדד ביציאה: </a:t>
            </a:r>
            <a:r>
              <a:rPr lang="en-US" b="1" dirty="0" smtClean="0"/>
              <a:t>440mV</a:t>
            </a:r>
            <a:r>
              <a:rPr lang="he-IL" b="1" dirty="0" smtClean="0"/>
              <a:t> </a:t>
            </a:r>
            <a:r>
              <a:rPr lang="en-GB" b="1" dirty="0" smtClean="0"/>
              <a:t>&lt;= </a:t>
            </a:r>
            <a:r>
              <a:rPr lang="he-IL" b="1" dirty="0" smtClean="0"/>
              <a:t> היסט </a:t>
            </a:r>
            <a:r>
              <a:rPr lang="he-IL" b="1" dirty="0"/>
              <a:t>המגבר</a:t>
            </a:r>
            <a:r>
              <a:rPr lang="en-US" b="1" dirty="0"/>
              <a:t> </a:t>
            </a:r>
            <a:r>
              <a:rPr lang="he-IL" b="1" dirty="0"/>
              <a:t> </a:t>
            </a:r>
            <a:r>
              <a:rPr lang="en-US" b="1" dirty="0" smtClean="0"/>
              <a:t>460mV</a:t>
            </a:r>
            <a:endParaRPr lang="he-IL" b="1" dirty="0"/>
          </a:p>
        </p:txBody>
      </p:sp>
      <p:graphicFrame>
        <p:nvGraphicFramePr>
          <p:cNvPr id="20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3509545"/>
              </p:ext>
            </p:extLst>
          </p:nvPr>
        </p:nvGraphicFramePr>
        <p:xfrm>
          <a:off x="5695950" y="1219200"/>
          <a:ext cx="1085850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2" name="Equation" r:id="rId7" imgW="711000" imgH="177480" progId="Equation.DSMT4">
                  <p:embed/>
                </p:oleObj>
              </mc:Choice>
              <mc:Fallback>
                <p:oleObj name="Equation" r:id="rId7" imgW="711000" imgH="17748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950" y="1219200"/>
                        <a:ext cx="1085850" cy="2714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/>
          <p:nvPr/>
        </p:nvPicPr>
        <p:blipFill rotWithShape="1">
          <a:blip r:embed="rId9"/>
          <a:srcRect t="10151" r="68"/>
          <a:stretch/>
        </p:blipFill>
        <p:spPr bwMode="auto">
          <a:xfrm>
            <a:off x="228601" y="2971800"/>
            <a:ext cx="3276599" cy="1604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515" name="Text Box 5"/>
          <p:cNvSpPr txBox="1">
            <a:spLocks noChangeArrowheads="1"/>
          </p:cNvSpPr>
          <p:nvPr/>
        </p:nvSpPr>
        <p:spPr bwMode="auto">
          <a:xfrm>
            <a:off x="2960449" y="874713"/>
            <a:ext cx="589462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endParaRPr lang="he-IL" u="sng" dirty="0"/>
          </a:p>
          <a:p>
            <a:pPr marL="342900" indent="-342900">
              <a:buFont typeface="+mj-lt"/>
              <a:buAutoNum type="arabicPeriod" startAt="2"/>
            </a:pPr>
            <a:r>
              <a:rPr lang="he-IL" b="1" u="sng" dirty="0" smtClean="0"/>
              <a:t>נגד גדול </a:t>
            </a:r>
            <a:r>
              <a:rPr lang="he-IL" dirty="0" smtClean="0"/>
              <a:t>- נבחר                 </a:t>
            </a:r>
            <a:endParaRPr lang="he-IL" dirty="0"/>
          </a:p>
          <a:p>
            <a:pPr marL="342900" indent="-342900"/>
            <a:endParaRPr lang="he-IL" dirty="0"/>
          </a:p>
          <a:p>
            <a:pPr marL="342900" indent="-342900"/>
            <a:r>
              <a:rPr lang="he-IL" dirty="0" smtClean="0"/>
              <a:t>החלף את הנגדים לנגדים גדולים ע"י הזזת התושבת באותו מעגל.</a:t>
            </a:r>
            <a:endParaRPr lang="he-IL" dirty="0"/>
          </a:p>
          <a:p>
            <a:pPr marL="342900" indent="-342900"/>
            <a:r>
              <a:rPr lang="he-IL" dirty="0"/>
              <a:t>כוון </a:t>
            </a:r>
            <a:r>
              <a:rPr lang="he-IL" dirty="0" smtClean="0"/>
              <a:t>את המחולל </a:t>
            </a:r>
            <a:r>
              <a:rPr lang="he-IL" dirty="0"/>
              <a:t>לגל </a:t>
            </a:r>
            <a:r>
              <a:rPr lang="he-IL" b="1" u="sng" dirty="0"/>
              <a:t>סינוס בתדר </a:t>
            </a:r>
            <a:r>
              <a:rPr lang="en-US" b="1" u="sng" dirty="0"/>
              <a:t>KHz</a:t>
            </a:r>
            <a:r>
              <a:rPr lang="he-IL" b="1" u="sng" dirty="0"/>
              <a:t> 1 ואמפליטודה </a:t>
            </a:r>
            <a:r>
              <a:rPr lang="en-US" b="1" u="sng" dirty="0" err="1"/>
              <a:t>Vpp</a:t>
            </a:r>
            <a:r>
              <a:rPr lang="he-IL" b="1" u="sng" dirty="0"/>
              <a:t> 5</a:t>
            </a:r>
            <a:r>
              <a:rPr lang="he-IL" dirty="0"/>
              <a:t>.</a:t>
            </a:r>
          </a:p>
          <a:p>
            <a:pPr marL="342900" indent="-342900"/>
            <a:endParaRPr lang="he-IL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הצג את אות המבוא ואות המוצא ע"ג מסך הסקופ. 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e-IL" dirty="0"/>
              <a:t>מדוד את </a:t>
            </a:r>
            <a:r>
              <a:rPr lang="he-IL" dirty="0" smtClean="0"/>
              <a:t>רמות </a:t>
            </a:r>
            <a:r>
              <a:rPr lang="he-IL" dirty="0"/>
              <a:t>ה- </a:t>
            </a:r>
            <a:r>
              <a:rPr lang="en-US" dirty="0"/>
              <a:t>DC</a:t>
            </a:r>
            <a:r>
              <a:rPr lang="he-IL" dirty="0"/>
              <a:t> של אות המבוא </a:t>
            </a:r>
            <a:r>
              <a:rPr lang="he-IL" dirty="0" smtClean="0"/>
              <a:t>ואות </a:t>
            </a:r>
            <a:r>
              <a:rPr lang="he-IL" dirty="0"/>
              <a:t>המוצא</a:t>
            </a:r>
            <a:r>
              <a:rPr lang="he-IL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56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460602"/>
              </p:ext>
            </p:extLst>
          </p:nvPr>
        </p:nvGraphicFramePr>
        <p:xfrm>
          <a:off x="3513299" y="3710126"/>
          <a:ext cx="37338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" name="Equation" r:id="rId4" imgW="2184400" imgH="393700" progId="Equation.DSMT4">
                  <p:embed/>
                </p:oleObj>
              </mc:Choice>
              <mc:Fallback>
                <p:oleObj name="Equation" r:id="rId4" imgW="2184400" imgH="393700" progId="Equation.DSMT4">
                  <p:embed/>
                  <p:pic>
                    <p:nvPicPr>
                      <p:cNvPr id="0" name="Picture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3299" y="3710126"/>
                        <a:ext cx="373380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65" name="Text Box 26"/>
          <p:cNvSpPr txBox="1">
            <a:spLocks noChangeArrowheads="1"/>
          </p:cNvSpPr>
          <p:nvPr/>
        </p:nvSpPr>
        <p:spPr bwMode="auto">
          <a:xfrm>
            <a:off x="3048000" y="1689855"/>
            <a:ext cx="532765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he-IL" dirty="0"/>
              <a:t>מתח היציאה </a:t>
            </a:r>
            <a:r>
              <a:rPr lang="en-US" dirty="0"/>
              <a:t>Vo</a:t>
            </a:r>
            <a:r>
              <a:rPr lang="he-IL" dirty="0"/>
              <a:t> כפונקציה של :</a:t>
            </a:r>
          </a:p>
          <a:p>
            <a:pPr marL="342900" indent="-342900"/>
            <a:r>
              <a:rPr lang="he-IL" dirty="0"/>
              <a:t>     - מתח הכניסה  </a:t>
            </a:r>
            <a:r>
              <a:rPr lang="en-US" dirty="0"/>
              <a:t>Vi</a:t>
            </a:r>
            <a:r>
              <a:rPr lang="he-IL" dirty="0"/>
              <a:t>,</a:t>
            </a:r>
            <a:endParaRPr lang="en-US" dirty="0"/>
          </a:p>
          <a:p>
            <a:pPr marL="342900" indent="-342900"/>
            <a:r>
              <a:rPr lang="he-IL" dirty="0"/>
              <a:t>     - מתח היסט </a:t>
            </a:r>
            <a:r>
              <a:rPr lang="en-US" dirty="0" err="1"/>
              <a:t>Vos</a:t>
            </a:r>
            <a:r>
              <a:rPr lang="he-IL" dirty="0"/>
              <a:t>,  </a:t>
            </a:r>
          </a:p>
          <a:p>
            <a:pPr marL="342900" indent="-342900"/>
            <a:r>
              <a:rPr lang="he-IL" dirty="0"/>
              <a:t>     - זרמי ממתח </a:t>
            </a:r>
            <a:r>
              <a:rPr lang="en-US" dirty="0"/>
              <a:t>I</a:t>
            </a:r>
            <a:r>
              <a:rPr lang="en-US" baseline="-25000" dirty="0"/>
              <a:t>B(-), </a:t>
            </a:r>
            <a:r>
              <a:rPr lang="en-US" dirty="0"/>
              <a:t>I</a:t>
            </a:r>
            <a:r>
              <a:rPr lang="en-US" baseline="-25000" dirty="0"/>
              <a:t>B</a:t>
            </a:r>
            <a:r>
              <a:rPr lang="en-US" baseline="-25000" dirty="0" smtClean="0"/>
              <a:t>(+)</a:t>
            </a:r>
            <a:r>
              <a:rPr lang="he-IL" b="1" dirty="0" smtClean="0"/>
              <a:t> </a:t>
            </a:r>
          </a:p>
          <a:p>
            <a:pPr marL="342900" indent="-342900"/>
            <a:endParaRPr lang="he-IL" b="1" dirty="0"/>
          </a:p>
          <a:p>
            <a:pPr marL="342900" indent="-342900"/>
            <a:endParaRPr lang="he-IL" b="1" dirty="0"/>
          </a:p>
        </p:txBody>
      </p:sp>
      <p:sp>
        <p:nvSpPr>
          <p:cNvPr id="2156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794500" y="6619875"/>
            <a:ext cx="2133600" cy="476250"/>
          </a:xfrm>
          <a:noFill/>
        </p:spPr>
        <p:txBody>
          <a:bodyPr/>
          <a:lstStyle/>
          <a:p>
            <a:fld id="{988ADCD1-AADF-43D2-B655-4B608E189705}" type="slidenum">
              <a:rPr lang="he-IL" smtClean="0">
                <a:latin typeface="Arial" charset="0"/>
                <a:cs typeface="Arial" charset="0"/>
              </a:rPr>
              <a:pPr/>
              <a:t>21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1564" name="Text Box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e-IL" dirty="0"/>
              <a:t>מגברי שרת 1 - </a:t>
            </a:r>
            <a:r>
              <a:rPr lang="he-IL" dirty="0" smtClean="0"/>
              <a:t>השפעת מתח היסט וזרמי ממתח</a:t>
            </a:r>
            <a:endParaRPr lang="en-US" dirty="0" smtClean="0"/>
          </a:p>
        </p:txBody>
      </p:sp>
      <p:sp>
        <p:nvSpPr>
          <p:cNvPr id="21567" name="Text Box 33"/>
          <p:cNvSpPr txBox="1">
            <a:spLocks noChangeArrowheads="1"/>
          </p:cNvSpPr>
          <p:nvPr/>
        </p:nvSpPr>
        <p:spPr bwMode="auto">
          <a:xfrm>
            <a:off x="225634" y="914400"/>
            <a:ext cx="85528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e-IL" altLang="en-US" b="1" u="sng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מתח היסט</a:t>
            </a:r>
            <a:r>
              <a:rPr lang="en-US" b="1" u="sng" dirty="0" err="1" smtClean="0"/>
              <a:t>Vos</a:t>
            </a:r>
            <a:r>
              <a:rPr lang="en-US" b="1" u="sng" dirty="0" smtClean="0"/>
              <a:t> </a:t>
            </a:r>
            <a:r>
              <a:rPr lang="he-IL" dirty="0" smtClean="0"/>
              <a:t> הוא </a:t>
            </a:r>
            <a:r>
              <a:rPr lang="he-IL" alt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מתח </a:t>
            </a:r>
            <a:r>
              <a:rPr lang="en-US" alt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DC</a:t>
            </a:r>
            <a:r>
              <a:rPr lang="he-IL" alt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נמוך (מילי וולטים) שנובע האי סימטריה מבנית של מגבר השרת</a:t>
            </a:r>
            <a:endParaRPr lang="en-US" u="sng" dirty="0"/>
          </a:p>
        </p:txBody>
      </p:sp>
      <p:pic>
        <p:nvPicPr>
          <p:cNvPr id="21568" name="Picture 4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1295400"/>
            <a:ext cx="3494171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69" name="Rectangle 41"/>
          <p:cNvSpPr>
            <a:spLocks noChangeArrowheads="1"/>
          </p:cNvSpPr>
          <p:nvPr/>
        </p:nvSpPr>
        <p:spPr bwMode="auto">
          <a:xfrm>
            <a:off x="8548849" y="4581664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e-IL"/>
              <a:t> </a:t>
            </a:r>
            <a:endParaRPr lang="en-US"/>
          </a:p>
        </p:txBody>
      </p:sp>
      <p:graphicFrame>
        <p:nvGraphicFramePr>
          <p:cNvPr id="21559" name="Object 55"/>
          <p:cNvGraphicFramePr>
            <a:graphicFrameLocks noChangeAspect="1"/>
          </p:cNvGraphicFramePr>
          <p:nvPr/>
        </p:nvGraphicFramePr>
        <p:xfrm>
          <a:off x="3276600" y="195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" name="Equation" r:id="rId7" imgW="435285" imgH="677109" progId="Equation.DSMT4">
                  <p:embed/>
                </p:oleObj>
              </mc:Choice>
              <mc:Fallback>
                <p:oleObj name="Equation" r:id="rId7" imgW="435285" imgH="677109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9558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084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pPr>
              <a:defRPr/>
            </a:pPr>
            <a:fld id="{53BB6865-6D98-4A49-865E-327E3BFCD3C4}" type="slidenum">
              <a:rPr lang="he-IL"/>
              <a:pPr>
                <a:defRPr/>
              </a:pPr>
              <a:t>22</a:t>
            </a:fld>
            <a:endParaRPr lang="en-US"/>
          </a:p>
        </p:txBody>
      </p:sp>
      <p:sp>
        <p:nvSpPr>
          <p:cNvPr id="21514" name="Text Box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e-IL" dirty="0"/>
              <a:t>מגברי שרת 1 </a:t>
            </a:r>
            <a:r>
              <a:rPr lang="he-IL" dirty="0" smtClean="0"/>
              <a:t>– מתח </a:t>
            </a:r>
            <a:r>
              <a:rPr lang="he-IL" dirty="0"/>
              <a:t>היסט וזרמי </a:t>
            </a:r>
            <a:r>
              <a:rPr lang="he-IL" dirty="0" smtClean="0"/>
              <a:t>ממתח (המשך)</a:t>
            </a:r>
            <a:endParaRPr lang="en-US" dirty="0" smtClean="0"/>
          </a:p>
        </p:txBody>
      </p:sp>
      <p:sp>
        <p:nvSpPr>
          <p:cNvPr id="21515" name="Text Box 5"/>
          <p:cNvSpPr txBox="1">
            <a:spLocks noChangeArrowheads="1"/>
          </p:cNvSpPr>
          <p:nvPr/>
        </p:nvSpPr>
        <p:spPr bwMode="auto">
          <a:xfrm>
            <a:off x="3733799" y="1066800"/>
            <a:ext cx="4977825" cy="297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he-IL" b="1" u="sng" dirty="0" smtClean="0"/>
              <a:t>טכנולוגיה משופרת</a:t>
            </a:r>
            <a:endParaRPr lang="he-IL" dirty="0"/>
          </a:p>
          <a:p>
            <a:pPr marL="342900" indent="-342900"/>
            <a:endParaRPr lang="he-I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dirty="0" smtClean="0"/>
              <a:t>החלף את המגבר </a:t>
            </a:r>
            <a:r>
              <a:rPr lang="en-US" dirty="0"/>
              <a:t>LM741</a:t>
            </a:r>
            <a:r>
              <a:rPr lang="he-IL" dirty="0"/>
              <a:t> למגבר</a:t>
            </a:r>
            <a:r>
              <a:rPr lang="en-US" dirty="0"/>
              <a:t>LF411 </a:t>
            </a:r>
            <a:r>
              <a:rPr lang="he-IL" dirty="0" smtClean="0"/>
              <a:t> ע"י הזזת התושבת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dirty="0"/>
          </a:p>
          <a:p>
            <a:pPr algn="ctr"/>
            <a:r>
              <a:rPr lang="he-IL" sz="2000" b="1" dirty="0" smtClean="0">
                <a:solidFill>
                  <a:srgbClr val="FF0000"/>
                </a:solidFill>
              </a:rPr>
              <a:t>זכור לכבות ספקים לפני החלפת הרכיב!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dirty="0" smtClean="0"/>
              <a:t>מדוד מתח היסט במוצא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dirty="0" smtClean="0"/>
              <a:t>סכם תוצאות בטבלה</a:t>
            </a:r>
            <a:endParaRPr lang="he-I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66269"/>
              </p:ext>
            </p:extLst>
          </p:nvPr>
        </p:nvGraphicFramePr>
        <p:xfrm>
          <a:off x="457200" y="3276600"/>
          <a:ext cx="4850131" cy="831374"/>
        </p:xfrm>
        <a:graphic>
          <a:graphicData uri="http://schemas.openxmlformats.org/drawingml/2006/table">
            <a:tbl>
              <a:tblPr rtl="1" firstRow="1" firstCol="1" bandRow="1">
                <a:tableStyleId>{21E4AEA4-8DFA-4A89-87EB-49C32662AFE0}</a:tableStyleId>
              </a:tblPr>
              <a:tblGrid>
                <a:gridCol w="1556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6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65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0922"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741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  411 שיפור טכנולוגיה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0452"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אופסט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07806" y="1265658"/>
            <a:ext cx="2362200" cy="1630154"/>
            <a:chOff x="507806" y="1265658"/>
            <a:chExt cx="2362200" cy="1630154"/>
          </a:xfrm>
        </p:grpSpPr>
        <p:pic>
          <p:nvPicPr>
            <p:cNvPr id="12" name="Picture 11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806" y="1265658"/>
              <a:ext cx="2362200" cy="1630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057400" y="2362200"/>
              <a:ext cx="53340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800" dirty="0" smtClean="0"/>
                <a:t>LF</a:t>
              </a:r>
              <a:r>
                <a:rPr lang="he-IL" sz="800" dirty="0" smtClean="0"/>
                <a:t>411</a:t>
              </a:r>
              <a:endParaRPr lang="en-US" sz="8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5149" y="4577510"/>
            <a:ext cx="7086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LF411-N </a:t>
            </a:r>
            <a:r>
              <a:rPr lang="en-US" dirty="0" smtClean="0"/>
              <a:t>low-cost</a:t>
            </a:r>
            <a:r>
              <a:rPr lang="en-US" dirty="0"/>
              <a:t>, </a:t>
            </a:r>
            <a:r>
              <a:rPr lang="en-US" dirty="0" smtClean="0"/>
              <a:t>high-speed JFET </a:t>
            </a:r>
            <a:r>
              <a:rPr lang="en-US" dirty="0"/>
              <a:t>Input Operational </a:t>
            </a:r>
            <a:r>
              <a:rPr lang="en-US" dirty="0" smtClean="0"/>
              <a:t>Amplifier</a:t>
            </a:r>
          </a:p>
          <a:p>
            <a:pPr algn="l" rtl="0"/>
            <a:r>
              <a:rPr lang="en-US" dirty="0" smtClean="0"/>
              <a:t>……….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/>
              <a:t>Low Input Bias Current: 50 </a:t>
            </a:r>
            <a:r>
              <a:rPr lang="en-US" sz="1600" dirty="0" err="1"/>
              <a:t>pA</a:t>
            </a:r>
            <a:endParaRPr lang="en-US" sz="16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 smtClean="0"/>
              <a:t>Wide </a:t>
            </a:r>
            <a:r>
              <a:rPr lang="en-US" sz="1600" dirty="0"/>
              <a:t>Gain Bandwidth: 3 MHz (Min</a:t>
            </a:r>
            <a:r>
              <a:rPr lang="en-US" sz="1600" dirty="0" smtClean="0"/>
              <a:t>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/>
              <a:t>High Slew Rate: 10 V/</a:t>
            </a:r>
            <a:r>
              <a:rPr lang="en-US" sz="1600" dirty="0" err="1"/>
              <a:t>μs</a:t>
            </a:r>
            <a:r>
              <a:rPr lang="en-US" sz="1600" dirty="0"/>
              <a:t> (Min) </a:t>
            </a:r>
            <a:endParaRPr lang="en-US" sz="1600" dirty="0" smtClean="0"/>
          </a:p>
          <a:p>
            <a:pPr algn="l" rtl="0"/>
            <a:r>
              <a:rPr lang="en-US" sz="1600" dirty="0" smtClean="0"/>
              <a:t>………</a:t>
            </a:r>
          </a:p>
        </p:txBody>
      </p:sp>
      <p:pic>
        <p:nvPicPr>
          <p:cNvPr id="16386" name="Picture 2" descr="תוצאת תמונה עבור ‪lf411 datasheet‬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029200"/>
            <a:ext cx="15525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6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סיום והגשת דוח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1" y="1066800"/>
            <a:ext cx="8305799" cy="2819400"/>
          </a:xfrm>
        </p:spPr>
        <p:txBody>
          <a:bodyPr/>
          <a:lstStyle/>
          <a:p>
            <a:pPr marL="0" indent="0" algn="r" rtl="1">
              <a:buNone/>
            </a:pPr>
            <a:endParaRPr lang="en-US" sz="4000" dirty="0" smtClean="0">
              <a:solidFill>
                <a:srgbClr val="0070C0"/>
              </a:solidFill>
            </a:endParaRPr>
          </a:p>
          <a:p>
            <a:pPr marL="0" indent="0" algn="r" rtl="1">
              <a:buNone/>
            </a:pPr>
            <a:r>
              <a:rPr lang="he-IL" sz="4000" dirty="0" smtClean="0">
                <a:solidFill>
                  <a:srgbClr val="0070C0"/>
                </a:solidFill>
              </a:rPr>
              <a:t>לשמור את הקובץ ב- </a:t>
            </a:r>
            <a:r>
              <a:rPr lang="en-US" sz="4000" dirty="0" smtClean="0">
                <a:solidFill>
                  <a:srgbClr val="0070C0"/>
                </a:solidFill>
              </a:rPr>
              <a:t>PDF</a:t>
            </a:r>
            <a:r>
              <a:rPr lang="he-IL" sz="4000" dirty="0" smtClean="0">
                <a:solidFill>
                  <a:srgbClr val="0070C0"/>
                </a:solidFill>
              </a:rPr>
              <a:t> ולהגיש במודל</a:t>
            </a:r>
          </a:p>
          <a:p>
            <a:pPr marL="0" indent="0" algn="r" rtl="1">
              <a:buNone/>
            </a:pPr>
            <a:endParaRPr lang="he-IL" sz="3600" dirty="0" smtClean="0">
              <a:solidFill>
                <a:srgbClr val="0070C0"/>
              </a:solidFill>
            </a:endParaRPr>
          </a:p>
          <a:p>
            <a:pPr marL="0" indent="0" algn="r" rtl="1">
              <a:buNone/>
            </a:pPr>
            <a:endParaRPr lang="en-US" sz="6000" dirty="0">
              <a:solidFill>
                <a:srgbClr val="99336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B5141A-BAB5-423B-962C-830C765DD05A}" type="slidenum">
              <a:rPr lang="he-IL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Content Placeholder 4" descr="תוצאת תמונה עבור ‪smiley‬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909" y="4137819"/>
            <a:ext cx="1196181" cy="119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261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128FC3-C5BD-4788-8929-B2E508312F95}" type="slidenum">
              <a:rPr lang="he-IL" smtClean="0">
                <a:solidFill>
                  <a:srgbClr val="000000"/>
                </a:solidFill>
                <a:latin typeface="Arial" charset="0"/>
                <a:cs typeface="Arial" charset="0"/>
              </a:rPr>
              <a:pPr/>
              <a:t>3</a:t>
            </a:fld>
            <a:endParaRPr 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8434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97574BE3-338E-4123-B5E4-8BF1D0DA9655}" type="slidenum">
              <a:rPr lang="he-IL" sz="1400">
                <a:solidFill>
                  <a:srgbClr val="000000"/>
                </a:solidFill>
              </a:rPr>
              <a:pPr rtl="0"/>
              <a:t>3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8435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D4588FFA-B5D0-47EE-88D0-296DD807D6ED}" type="slidenum">
              <a:rPr lang="he-IL" sz="1400">
                <a:solidFill>
                  <a:srgbClr val="000000"/>
                </a:solidFill>
              </a:rPr>
              <a:pPr rtl="0"/>
              <a:t>3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8437" name="Text Box 10"/>
          <p:cNvSpPr txBox="1">
            <a:spLocks noChangeArrowheads="1"/>
          </p:cNvSpPr>
          <p:nvPr/>
        </p:nvSpPr>
        <p:spPr bwMode="auto">
          <a:xfrm>
            <a:off x="974725" y="803731"/>
            <a:ext cx="7804150" cy="430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he-IL" sz="2000" b="1" u="sng" dirty="0" smtClean="0">
                <a:solidFill>
                  <a:srgbClr val="000000"/>
                </a:solidFill>
              </a:rPr>
              <a:t>תזכורת</a:t>
            </a:r>
            <a:r>
              <a:rPr lang="en-US" sz="2000" b="1" u="sng" dirty="0" smtClean="0">
                <a:solidFill>
                  <a:srgbClr val="000000"/>
                </a:solidFill>
              </a:rPr>
              <a:t>:</a:t>
            </a:r>
            <a:r>
              <a:rPr lang="he-IL" sz="2000" b="1" u="sng" dirty="0" smtClean="0">
                <a:solidFill>
                  <a:srgbClr val="000000"/>
                </a:solidFill>
              </a:rPr>
              <a:t> בתחילת </a:t>
            </a:r>
            <a:r>
              <a:rPr lang="he-IL" sz="2000" b="1" u="sng" dirty="0">
                <a:solidFill>
                  <a:srgbClr val="000000"/>
                </a:solidFill>
              </a:rPr>
              <a:t>כל ניסוי, יש לבדוק ולכוון את המכשירים כלהלן:</a:t>
            </a:r>
          </a:p>
          <a:p>
            <a:pPr marL="342900" indent="-342900">
              <a:buFontTx/>
              <a:buAutoNum type="arabicPeriod"/>
            </a:pPr>
            <a:endParaRPr lang="he-IL" b="1" u="sng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•"/>
            </a:pPr>
            <a:r>
              <a:rPr lang="he-IL" b="1" dirty="0" smtClean="0">
                <a:solidFill>
                  <a:srgbClr val="000000"/>
                </a:solidFill>
              </a:rPr>
              <a:t>סקופ</a:t>
            </a:r>
            <a:r>
              <a:rPr lang="he-IL" b="1" dirty="0">
                <a:solidFill>
                  <a:srgbClr val="000000"/>
                </a:solidFill>
              </a:rPr>
              <a:t>:</a:t>
            </a:r>
            <a:r>
              <a:rPr lang="he-IL" dirty="0">
                <a:solidFill>
                  <a:srgbClr val="000000"/>
                </a:solidFill>
              </a:rPr>
              <a:t> 2 הכניסות במצב </a:t>
            </a:r>
            <a:r>
              <a:rPr lang="en-US" b="1" dirty="0">
                <a:solidFill>
                  <a:srgbClr val="000000"/>
                </a:solidFill>
              </a:rPr>
              <a:t>probe 1:1</a:t>
            </a:r>
            <a:r>
              <a:rPr lang="he-IL" b="1" dirty="0">
                <a:solidFill>
                  <a:srgbClr val="000000"/>
                </a:solidFill>
              </a:rPr>
              <a:t> </a:t>
            </a:r>
            <a:r>
              <a:rPr lang="he-IL" dirty="0" smtClean="0">
                <a:solidFill>
                  <a:srgbClr val="000000"/>
                </a:solidFill>
              </a:rPr>
              <a:t>(מדריך למשתמש, פרק 5, עמודים 7, 8 )</a:t>
            </a:r>
            <a:endParaRPr lang="en-US" b="1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•"/>
            </a:pPr>
            <a:r>
              <a:rPr lang="he-IL" b="1" dirty="0" smtClean="0"/>
              <a:t>ספק </a:t>
            </a:r>
            <a:r>
              <a:rPr lang="he-IL" b="1" dirty="0"/>
              <a:t>הכח</a:t>
            </a:r>
            <a:r>
              <a:rPr lang="he-IL" dirty="0"/>
              <a:t>: להגביל את זרם היציאה המכסימלי של 3 </a:t>
            </a:r>
            <a:r>
              <a:rPr lang="he-IL" dirty="0" smtClean="0"/>
              <a:t>הספקים </a:t>
            </a:r>
            <a:r>
              <a:rPr lang="he-IL" dirty="0"/>
              <a:t>ל- </a:t>
            </a:r>
            <a:r>
              <a:rPr lang="en-US" b="1" dirty="0" smtClean="0"/>
              <a:t>0.1A</a:t>
            </a:r>
          </a:p>
          <a:p>
            <a:pPr marL="342900" indent="-342900">
              <a:buFontTx/>
              <a:buChar char="•"/>
            </a:pPr>
            <a:endParaRPr lang="en-US" b="1" dirty="0"/>
          </a:p>
          <a:p>
            <a:pPr marL="342900" indent="-342900">
              <a:buFontTx/>
              <a:buChar char="•"/>
            </a:pPr>
            <a:r>
              <a:rPr lang="he-IL" b="1" u="sng" dirty="0" smtClean="0">
                <a:solidFill>
                  <a:srgbClr val="000000"/>
                </a:solidFill>
              </a:rPr>
              <a:t>שימו לב:</a:t>
            </a:r>
            <a:r>
              <a:rPr lang="he-IL" dirty="0" smtClean="0">
                <a:solidFill>
                  <a:srgbClr val="000000"/>
                </a:solidFill>
              </a:rPr>
              <a:t>  במעבדה , אם </a:t>
            </a:r>
            <a:r>
              <a:rPr lang="en-US" dirty="0" smtClean="0">
                <a:solidFill>
                  <a:srgbClr val="000000"/>
                </a:solidFill>
              </a:rPr>
              <a:t>v(t)=</a:t>
            </a:r>
            <a:r>
              <a:rPr lang="en-US" dirty="0" err="1" smtClean="0">
                <a:solidFill>
                  <a:srgbClr val="000000"/>
                </a:solidFill>
              </a:rPr>
              <a:t>Asin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wt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he-IL" dirty="0" smtClean="0">
                <a:solidFill>
                  <a:srgbClr val="000000"/>
                </a:solidFill>
              </a:rPr>
              <a:t> אז </a:t>
            </a:r>
            <a:r>
              <a:rPr lang="en-US" dirty="0" err="1" smtClean="0">
                <a:solidFill>
                  <a:srgbClr val="000000"/>
                </a:solidFill>
              </a:rPr>
              <a:t>Vamplitude</a:t>
            </a:r>
            <a:r>
              <a:rPr lang="en-US" dirty="0" smtClean="0">
                <a:solidFill>
                  <a:srgbClr val="000000"/>
                </a:solidFill>
              </a:rPr>
              <a:t>=</a:t>
            </a:r>
            <a:r>
              <a:rPr lang="en-US" dirty="0" err="1" smtClean="0">
                <a:solidFill>
                  <a:srgbClr val="000000"/>
                </a:solidFill>
              </a:rPr>
              <a:t>Vptp</a:t>
            </a:r>
            <a:r>
              <a:rPr lang="en-US" dirty="0" smtClean="0">
                <a:solidFill>
                  <a:srgbClr val="000000"/>
                </a:solidFill>
              </a:rPr>
              <a:t>=2A  </a:t>
            </a:r>
            <a:endParaRPr lang="he-IL" b="1" u="sng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he-IL" sz="2000" b="1" dirty="0" smtClean="0">
                <a:solidFill>
                  <a:srgbClr val="000000"/>
                </a:solidFill>
              </a:rPr>
              <a:t>2</a:t>
            </a:r>
            <a:r>
              <a:rPr lang="he-IL" sz="2000" b="1" dirty="0">
                <a:solidFill>
                  <a:srgbClr val="000000"/>
                </a:solidFill>
              </a:rPr>
              <a:t>. </a:t>
            </a:r>
            <a:r>
              <a:rPr lang="he-IL" sz="2000" b="1" u="sng" dirty="0">
                <a:solidFill>
                  <a:srgbClr val="000000"/>
                </a:solidFill>
              </a:rPr>
              <a:t>כללי שימוש בצבעי חוטים </a:t>
            </a:r>
            <a:r>
              <a:rPr lang="he-IL" sz="2000" u="sng" dirty="0">
                <a:solidFill>
                  <a:srgbClr val="000000"/>
                </a:solidFill>
              </a:rPr>
              <a:t>(עוזר לבדוק ולגלות תקלות </a:t>
            </a:r>
            <a:r>
              <a:rPr lang="he-IL" sz="2000" u="sng" dirty="0" err="1">
                <a:solidFill>
                  <a:srgbClr val="000000"/>
                </a:solidFill>
              </a:rPr>
              <a:t>בחיוט</a:t>
            </a:r>
            <a:r>
              <a:rPr lang="he-IL" sz="2000" u="sng" dirty="0">
                <a:solidFill>
                  <a:srgbClr val="000000"/>
                </a:solidFill>
              </a:rPr>
              <a:t>)</a:t>
            </a:r>
          </a:p>
          <a:p>
            <a:pPr marL="342900" indent="-342900"/>
            <a:endParaRPr lang="he-IL" u="sng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•"/>
            </a:pPr>
            <a:r>
              <a:rPr lang="he-IL" b="1" dirty="0">
                <a:solidFill>
                  <a:srgbClr val="000000"/>
                </a:solidFill>
              </a:rPr>
              <a:t>שחור: </a:t>
            </a:r>
            <a:r>
              <a:rPr lang="he-IL" dirty="0">
                <a:solidFill>
                  <a:srgbClr val="000000"/>
                </a:solidFill>
              </a:rPr>
              <a:t>אפס / </a:t>
            </a:r>
            <a:r>
              <a:rPr lang="he-IL" dirty="0" smtClean="0">
                <a:solidFill>
                  <a:srgbClr val="000000"/>
                </a:solidFill>
              </a:rPr>
              <a:t>אדמה</a:t>
            </a:r>
          </a:p>
          <a:p>
            <a:pPr marL="342900" indent="-342900">
              <a:buFontTx/>
              <a:buChar char="•"/>
            </a:pPr>
            <a:r>
              <a:rPr lang="he-IL" b="1" dirty="0" smtClean="0">
                <a:solidFill>
                  <a:srgbClr val="FF0000"/>
                </a:solidFill>
              </a:rPr>
              <a:t>אדום</a:t>
            </a:r>
            <a:r>
              <a:rPr lang="he-IL" dirty="0" smtClean="0">
                <a:solidFill>
                  <a:srgbClr val="000000"/>
                </a:solidFill>
              </a:rPr>
              <a:t>: מתח אספקה חיובי</a:t>
            </a:r>
          </a:p>
          <a:p>
            <a:pPr marL="342900" indent="-342900">
              <a:buFontTx/>
              <a:buChar char="•"/>
            </a:pPr>
            <a:r>
              <a:rPr lang="he-IL" b="1" dirty="0" smtClean="0">
                <a:solidFill>
                  <a:srgbClr val="339933"/>
                </a:solidFill>
              </a:rPr>
              <a:t>ירוק</a:t>
            </a:r>
            <a:r>
              <a:rPr lang="he-IL" dirty="0" smtClean="0">
                <a:solidFill>
                  <a:srgbClr val="000000"/>
                </a:solidFill>
              </a:rPr>
              <a:t>: מתח אספקה שלילי</a:t>
            </a:r>
            <a:endParaRPr lang="he-IL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•"/>
            </a:pPr>
            <a:endParaRPr lang="he-IL" dirty="0">
              <a:solidFill>
                <a:srgbClr val="000000"/>
              </a:solidFill>
            </a:endParaRPr>
          </a:p>
          <a:p>
            <a:pPr marL="342900" indent="-342900">
              <a:buFontTx/>
              <a:buChar char="•"/>
            </a:pPr>
            <a:r>
              <a:rPr lang="he-IL" b="1" dirty="0" smtClean="0">
                <a:solidFill>
                  <a:srgbClr val="9900CC"/>
                </a:solidFill>
              </a:rPr>
              <a:t>ש</a:t>
            </a:r>
            <a:r>
              <a:rPr lang="he-IL" b="1" dirty="0" smtClean="0">
                <a:solidFill>
                  <a:srgbClr val="FF9900"/>
                </a:solidFill>
              </a:rPr>
              <a:t>א</a:t>
            </a:r>
            <a:r>
              <a:rPr lang="he-IL" b="1" dirty="0" smtClean="0">
                <a:solidFill>
                  <a:srgbClr val="0000CC"/>
                </a:solidFill>
              </a:rPr>
              <a:t>ר</a:t>
            </a:r>
            <a:r>
              <a:rPr lang="he-IL" b="1" dirty="0" smtClean="0">
                <a:solidFill>
                  <a:srgbClr val="FF3300"/>
                </a:solidFill>
              </a:rPr>
              <a:t> </a:t>
            </a:r>
            <a:r>
              <a:rPr lang="he-IL" b="1" dirty="0">
                <a:solidFill>
                  <a:srgbClr val="FFFF00"/>
                </a:solidFill>
              </a:rPr>
              <a:t>ה</a:t>
            </a:r>
            <a:r>
              <a:rPr lang="he-IL" b="1" dirty="0">
                <a:solidFill>
                  <a:srgbClr val="808080"/>
                </a:solidFill>
              </a:rPr>
              <a:t>צ</a:t>
            </a:r>
            <a:r>
              <a:rPr lang="he-IL" b="1" dirty="0">
                <a:solidFill>
                  <a:srgbClr val="800000"/>
                </a:solidFill>
              </a:rPr>
              <a:t>ב</a:t>
            </a:r>
            <a:r>
              <a:rPr lang="he-IL" b="1" dirty="0">
                <a:solidFill>
                  <a:srgbClr val="993366"/>
                </a:solidFill>
              </a:rPr>
              <a:t>ע</a:t>
            </a:r>
            <a:r>
              <a:rPr lang="he-IL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י</a:t>
            </a:r>
            <a:r>
              <a:rPr lang="he-IL" b="1" dirty="0">
                <a:solidFill>
                  <a:srgbClr val="0099FF"/>
                </a:solidFill>
              </a:rPr>
              <a:t>ם</a:t>
            </a:r>
            <a:r>
              <a:rPr lang="he-IL" dirty="0">
                <a:solidFill>
                  <a:srgbClr val="FF3300"/>
                </a:solidFill>
              </a:rPr>
              <a:t>: </a:t>
            </a:r>
            <a:r>
              <a:rPr lang="he-IL" dirty="0" err="1">
                <a:solidFill>
                  <a:srgbClr val="000000"/>
                </a:solidFill>
              </a:rPr>
              <a:t>חיוט</a:t>
            </a:r>
            <a:r>
              <a:rPr lang="he-IL" dirty="0">
                <a:solidFill>
                  <a:srgbClr val="000000"/>
                </a:solidFill>
              </a:rPr>
              <a:t> צמתים</a:t>
            </a:r>
          </a:p>
          <a:p>
            <a:pPr marL="342900" indent="-342900"/>
            <a:r>
              <a:rPr lang="he-IL" b="1" dirty="0">
                <a:solidFill>
                  <a:srgbClr val="000000"/>
                </a:solidFill>
              </a:rPr>
              <a:t>	כל החוטים בצומת אחת באותו צבע</a:t>
            </a:r>
            <a:endParaRPr lang="en-US" b="1" dirty="0">
              <a:solidFill>
                <a:srgbClr val="000000"/>
              </a:solidFill>
            </a:endParaRPr>
          </a:p>
        </p:txBody>
      </p:sp>
      <p:grpSp>
        <p:nvGrpSpPr>
          <p:cNvPr id="18438" name="Group 93"/>
          <p:cNvGrpSpPr>
            <a:grpSpLocks/>
          </p:cNvGrpSpPr>
          <p:nvPr/>
        </p:nvGrpSpPr>
        <p:grpSpPr bwMode="auto">
          <a:xfrm>
            <a:off x="990600" y="3733800"/>
            <a:ext cx="3581400" cy="2743200"/>
            <a:chOff x="1152" y="1248"/>
            <a:chExt cx="1824" cy="1488"/>
          </a:xfrm>
        </p:grpSpPr>
        <p:pic>
          <p:nvPicPr>
            <p:cNvPr id="18447" name="Picture 9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99" y="1318"/>
              <a:ext cx="308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8" name="Picture 9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9" y="1515"/>
              <a:ext cx="308" cy="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49" name="Picture 9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92" y="2185"/>
              <a:ext cx="284" cy="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50" name="Picture 9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45" y="1830"/>
              <a:ext cx="668" cy="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51" name="Picture 9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60" y="1870"/>
              <a:ext cx="347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452" name="Group 99"/>
            <p:cNvGrpSpPr>
              <a:grpSpLocks/>
            </p:cNvGrpSpPr>
            <p:nvPr/>
          </p:nvGrpSpPr>
          <p:grpSpPr bwMode="auto">
            <a:xfrm>
              <a:off x="1499" y="2657"/>
              <a:ext cx="231" cy="79"/>
              <a:chOff x="2352" y="2976"/>
              <a:chExt cx="288" cy="96"/>
            </a:xfrm>
          </p:grpSpPr>
          <p:sp>
            <p:nvSpPr>
              <p:cNvPr id="18476" name="Line 100"/>
              <p:cNvSpPr>
                <a:spLocks noChangeShapeType="1"/>
              </p:cNvSpPr>
              <p:nvPr/>
            </p:nvSpPr>
            <p:spPr bwMode="auto">
              <a:xfrm>
                <a:off x="2352" y="2976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>
                  <a:solidFill>
                    <a:srgbClr val="000000"/>
                  </a:solidFill>
                </a:endParaRPr>
              </a:p>
            </p:txBody>
          </p:sp>
          <p:sp>
            <p:nvSpPr>
              <p:cNvPr id="18477" name="Line 101"/>
              <p:cNvSpPr>
                <a:spLocks noChangeShapeType="1"/>
              </p:cNvSpPr>
              <p:nvPr/>
            </p:nvSpPr>
            <p:spPr bwMode="auto">
              <a:xfrm>
                <a:off x="2400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>
                  <a:solidFill>
                    <a:srgbClr val="000000"/>
                  </a:solidFill>
                </a:endParaRPr>
              </a:p>
            </p:txBody>
          </p:sp>
          <p:sp>
            <p:nvSpPr>
              <p:cNvPr id="18478" name="Line 102"/>
              <p:cNvSpPr>
                <a:spLocks noChangeShapeType="1"/>
              </p:cNvSpPr>
              <p:nvPr/>
            </p:nvSpPr>
            <p:spPr bwMode="auto">
              <a:xfrm>
                <a:off x="2448" y="307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453" name="Line 103"/>
            <p:cNvSpPr>
              <a:spLocks noChangeShapeType="1"/>
            </p:cNvSpPr>
            <p:nvPr/>
          </p:nvSpPr>
          <p:spPr bwMode="auto">
            <a:xfrm>
              <a:off x="1191" y="1830"/>
              <a:ext cx="1039" cy="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54" name="Line 104"/>
            <p:cNvSpPr>
              <a:spLocks noChangeShapeType="1"/>
            </p:cNvSpPr>
            <p:nvPr/>
          </p:nvSpPr>
          <p:spPr bwMode="auto">
            <a:xfrm>
              <a:off x="2230" y="1830"/>
              <a:ext cx="1" cy="1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55" name="Line 105"/>
            <p:cNvSpPr>
              <a:spLocks noChangeShapeType="1"/>
            </p:cNvSpPr>
            <p:nvPr/>
          </p:nvSpPr>
          <p:spPr bwMode="auto">
            <a:xfrm>
              <a:off x="1191" y="2539"/>
              <a:ext cx="1039" cy="1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56" name="Line 106"/>
            <p:cNvSpPr>
              <a:spLocks noChangeShapeType="1"/>
            </p:cNvSpPr>
            <p:nvPr/>
          </p:nvSpPr>
          <p:spPr bwMode="auto">
            <a:xfrm flipV="1">
              <a:off x="2230" y="2382"/>
              <a:ext cx="1" cy="157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57" name="Line 107"/>
            <p:cNvSpPr>
              <a:spLocks noChangeShapeType="1"/>
            </p:cNvSpPr>
            <p:nvPr/>
          </p:nvSpPr>
          <p:spPr bwMode="auto">
            <a:xfrm flipV="1">
              <a:off x="1614" y="2185"/>
              <a:ext cx="1" cy="4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58" name="Line 108"/>
            <p:cNvSpPr>
              <a:spLocks noChangeShapeType="1"/>
            </p:cNvSpPr>
            <p:nvPr/>
          </p:nvSpPr>
          <p:spPr bwMode="auto">
            <a:xfrm flipV="1">
              <a:off x="1499" y="1358"/>
              <a:ext cx="1" cy="669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59" name="Text Box 109"/>
            <p:cNvSpPr txBox="1">
              <a:spLocks noChangeArrowheads="1"/>
            </p:cNvSpPr>
            <p:nvPr/>
          </p:nvSpPr>
          <p:spPr bwMode="auto">
            <a:xfrm>
              <a:off x="1248" y="1248"/>
              <a:ext cx="232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l" rtl="0"/>
              <a:r>
                <a:rPr lang="en-US" sz="1600">
                  <a:solidFill>
                    <a:srgbClr val="000000"/>
                  </a:solidFill>
                </a:rPr>
                <a:t>Vin</a:t>
              </a:r>
            </a:p>
          </p:txBody>
        </p:sp>
        <p:pic>
          <p:nvPicPr>
            <p:cNvPr id="18460" name="Picture 1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81" y="1946"/>
              <a:ext cx="205" cy="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61" name="Line 111"/>
            <p:cNvSpPr>
              <a:spLocks noChangeShapeType="1"/>
            </p:cNvSpPr>
            <p:nvPr/>
          </p:nvSpPr>
          <p:spPr bwMode="auto">
            <a:xfrm flipV="1">
              <a:off x="1727" y="2038"/>
              <a:ext cx="227" cy="7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62" name="Line 112"/>
            <p:cNvSpPr>
              <a:spLocks noChangeShapeType="1"/>
            </p:cNvSpPr>
            <p:nvPr/>
          </p:nvSpPr>
          <p:spPr bwMode="auto">
            <a:xfrm flipV="1">
              <a:off x="1961" y="1476"/>
              <a:ext cx="1" cy="590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63" name="Line 113"/>
            <p:cNvSpPr>
              <a:spLocks noChangeShapeType="1"/>
            </p:cNvSpPr>
            <p:nvPr/>
          </p:nvSpPr>
          <p:spPr bwMode="auto">
            <a:xfrm>
              <a:off x="1961" y="1712"/>
              <a:ext cx="154" cy="1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64" name="Line 114"/>
            <p:cNvSpPr>
              <a:spLocks noChangeShapeType="1"/>
            </p:cNvSpPr>
            <p:nvPr/>
          </p:nvSpPr>
          <p:spPr bwMode="auto">
            <a:xfrm flipH="1">
              <a:off x="1961" y="1476"/>
              <a:ext cx="77" cy="1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grpSp>
          <p:nvGrpSpPr>
            <p:cNvPr id="18465" name="Group 115"/>
            <p:cNvGrpSpPr>
              <a:grpSpLocks/>
            </p:cNvGrpSpPr>
            <p:nvPr/>
          </p:nvGrpSpPr>
          <p:grpSpPr bwMode="auto">
            <a:xfrm>
              <a:off x="2629" y="2657"/>
              <a:ext cx="231" cy="79"/>
              <a:chOff x="2352" y="2976"/>
              <a:chExt cx="288" cy="96"/>
            </a:xfrm>
          </p:grpSpPr>
          <p:sp>
            <p:nvSpPr>
              <p:cNvPr id="18473" name="Line 116"/>
              <p:cNvSpPr>
                <a:spLocks noChangeShapeType="1"/>
              </p:cNvSpPr>
              <p:nvPr/>
            </p:nvSpPr>
            <p:spPr bwMode="auto">
              <a:xfrm>
                <a:off x="2352" y="2976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>
                  <a:solidFill>
                    <a:srgbClr val="000000"/>
                  </a:solidFill>
                </a:endParaRPr>
              </a:p>
            </p:txBody>
          </p:sp>
          <p:sp>
            <p:nvSpPr>
              <p:cNvPr id="18474" name="Line 117"/>
              <p:cNvSpPr>
                <a:spLocks noChangeShapeType="1"/>
              </p:cNvSpPr>
              <p:nvPr/>
            </p:nvSpPr>
            <p:spPr bwMode="auto">
              <a:xfrm>
                <a:off x="2400" y="3024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>
                  <a:solidFill>
                    <a:srgbClr val="000000"/>
                  </a:solidFill>
                </a:endParaRPr>
              </a:p>
            </p:txBody>
          </p:sp>
          <p:sp>
            <p:nvSpPr>
              <p:cNvPr id="18475" name="Line 118"/>
              <p:cNvSpPr>
                <a:spLocks noChangeShapeType="1"/>
              </p:cNvSpPr>
              <p:nvPr/>
            </p:nvSpPr>
            <p:spPr bwMode="auto">
              <a:xfrm>
                <a:off x="2448" y="307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he-IL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466" name="Line 119"/>
            <p:cNvSpPr>
              <a:spLocks noChangeShapeType="1"/>
            </p:cNvSpPr>
            <p:nvPr/>
          </p:nvSpPr>
          <p:spPr bwMode="auto">
            <a:xfrm>
              <a:off x="2751" y="2500"/>
              <a:ext cx="1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67" name="Line 120"/>
            <p:cNvSpPr>
              <a:spLocks noChangeShapeType="1"/>
            </p:cNvSpPr>
            <p:nvPr/>
          </p:nvSpPr>
          <p:spPr bwMode="auto">
            <a:xfrm flipH="1">
              <a:off x="1614" y="2303"/>
              <a:ext cx="347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68" name="Line 121"/>
            <p:cNvSpPr>
              <a:spLocks noChangeShapeType="1"/>
            </p:cNvSpPr>
            <p:nvPr/>
          </p:nvSpPr>
          <p:spPr bwMode="auto">
            <a:xfrm>
              <a:off x="1152" y="2185"/>
              <a:ext cx="46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69" name="Line 122"/>
            <p:cNvSpPr>
              <a:spLocks noChangeShapeType="1"/>
            </p:cNvSpPr>
            <p:nvPr/>
          </p:nvSpPr>
          <p:spPr bwMode="auto">
            <a:xfrm>
              <a:off x="2461" y="2185"/>
              <a:ext cx="308" cy="1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70" name="Line 123"/>
            <p:cNvSpPr>
              <a:spLocks noChangeShapeType="1"/>
            </p:cNvSpPr>
            <p:nvPr/>
          </p:nvSpPr>
          <p:spPr bwMode="auto">
            <a:xfrm>
              <a:off x="2269" y="1476"/>
              <a:ext cx="1" cy="236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71" name="Line 124"/>
            <p:cNvSpPr>
              <a:spLocks noChangeShapeType="1"/>
            </p:cNvSpPr>
            <p:nvPr/>
          </p:nvSpPr>
          <p:spPr bwMode="auto">
            <a:xfrm>
              <a:off x="2269" y="1712"/>
              <a:ext cx="346" cy="1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8472" name="Line 125"/>
            <p:cNvSpPr>
              <a:spLocks noChangeShapeType="1"/>
            </p:cNvSpPr>
            <p:nvPr/>
          </p:nvSpPr>
          <p:spPr bwMode="auto">
            <a:xfrm>
              <a:off x="2615" y="1712"/>
              <a:ext cx="1" cy="473"/>
            </a:xfrm>
            <a:prstGeom prst="line">
              <a:avLst/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</p:grpSp>
      <p:sp>
        <p:nvSpPr>
          <p:cNvPr id="18439" name="Rectangle 126"/>
          <p:cNvSpPr>
            <a:spLocks noChangeArrowheads="1"/>
          </p:cNvSpPr>
          <p:nvPr/>
        </p:nvSpPr>
        <p:spPr bwMode="auto">
          <a:xfrm>
            <a:off x="304800" y="4114800"/>
            <a:ext cx="8382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e-IL">
              <a:solidFill>
                <a:srgbClr val="000000"/>
              </a:solidFill>
            </a:endParaRPr>
          </a:p>
        </p:txBody>
      </p:sp>
      <p:sp>
        <p:nvSpPr>
          <p:cNvPr id="18440" name="Oval 127"/>
          <p:cNvSpPr>
            <a:spLocks noChangeArrowheads="1"/>
          </p:cNvSpPr>
          <p:nvPr/>
        </p:nvSpPr>
        <p:spPr bwMode="auto">
          <a:xfrm>
            <a:off x="914400" y="47244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>
              <a:solidFill>
                <a:srgbClr val="000000"/>
              </a:solidFill>
            </a:endParaRPr>
          </a:p>
        </p:txBody>
      </p:sp>
      <p:sp>
        <p:nvSpPr>
          <p:cNvPr id="18441" name="Oval 128"/>
          <p:cNvSpPr>
            <a:spLocks noChangeArrowheads="1"/>
          </p:cNvSpPr>
          <p:nvPr/>
        </p:nvSpPr>
        <p:spPr bwMode="auto">
          <a:xfrm>
            <a:off x="914400" y="54102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>
              <a:solidFill>
                <a:srgbClr val="000000"/>
              </a:solidFill>
            </a:endParaRPr>
          </a:p>
        </p:txBody>
      </p:sp>
      <p:sp>
        <p:nvSpPr>
          <p:cNvPr id="18442" name="Oval 129"/>
          <p:cNvSpPr>
            <a:spLocks noChangeArrowheads="1"/>
          </p:cNvSpPr>
          <p:nvPr/>
        </p:nvSpPr>
        <p:spPr bwMode="auto">
          <a:xfrm>
            <a:off x="914400" y="6019800"/>
            <a:ext cx="152400" cy="152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>
              <a:solidFill>
                <a:srgbClr val="000000"/>
              </a:solidFill>
            </a:endParaRPr>
          </a:p>
        </p:txBody>
      </p:sp>
      <p:sp>
        <p:nvSpPr>
          <p:cNvPr id="18443" name="Text Box 130"/>
          <p:cNvSpPr txBox="1">
            <a:spLocks noChangeArrowheads="1"/>
          </p:cNvSpPr>
          <p:nvPr/>
        </p:nvSpPr>
        <p:spPr bwMode="auto">
          <a:xfrm>
            <a:off x="228600" y="4648200"/>
            <a:ext cx="5492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600">
                <a:solidFill>
                  <a:srgbClr val="CC0000"/>
                </a:solidFill>
              </a:rPr>
              <a:t>+15V</a:t>
            </a:r>
          </a:p>
        </p:txBody>
      </p:sp>
      <p:sp>
        <p:nvSpPr>
          <p:cNvPr id="18444" name="Text Box 131"/>
          <p:cNvSpPr txBox="1">
            <a:spLocks noChangeArrowheads="1"/>
          </p:cNvSpPr>
          <p:nvPr/>
        </p:nvSpPr>
        <p:spPr bwMode="auto">
          <a:xfrm>
            <a:off x="304800" y="4114800"/>
            <a:ext cx="777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he-IL" b="1" u="sng" dirty="0">
                <a:solidFill>
                  <a:srgbClr val="000000"/>
                </a:solidFill>
              </a:rPr>
              <a:t>ספק </a:t>
            </a:r>
            <a:r>
              <a:rPr lang="he-IL" b="1" u="sng" dirty="0" err="1">
                <a:solidFill>
                  <a:srgbClr val="000000"/>
                </a:solidFill>
              </a:rPr>
              <a:t>כח</a:t>
            </a:r>
            <a:endParaRPr lang="en-US" b="1" u="sng" dirty="0">
              <a:solidFill>
                <a:srgbClr val="000000"/>
              </a:solidFill>
            </a:endParaRPr>
          </a:p>
        </p:txBody>
      </p:sp>
      <p:sp>
        <p:nvSpPr>
          <p:cNvPr id="18445" name="Text Box 132"/>
          <p:cNvSpPr txBox="1">
            <a:spLocks noChangeArrowheads="1"/>
          </p:cNvSpPr>
          <p:nvPr/>
        </p:nvSpPr>
        <p:spPr bwMode="auto">
          <a:xfrm>
            <a:off x="381000" y="5334000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/>
            <a:r>
              <a:rPr lang="en-US" sz="1600">
                <a:solidFill>
                  <a:srgbClr val="000000"/>
                </a:solidFill>
              </a:rPr>
              <a:t>com</a:t>
            </a:r>
          </a:p>
        </p:txBody>
      </p:sp>
      <p:sp>
        <p:nvSpPr>
          <p:cNvPr id="18446" name="Text Box 133"/>
          <p:cNvSpPr txBox="1">
            <a:spLocks noChangeArrowheads="1"/>
          </p:cNvSpPr>
          <p:nvPr/>
        </p:nvSpPr>
        <p:spPr bwMode="auto">
          <a:xfrm>
            <a:off x="381000" y="5943600"/>
            <a:ext cx="45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/>
            <a:r>
              <a:rPr lang="en-US" sz="1600">
                <a:solidFill>
                  <a:srgbClr val="339933"/>
                </a:solidFill>
              </a:rPr>
              <a:t>-15V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101248" y="3862848"/>
            <a:ext cx="1194152" cy="250999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58"/>
          <p:cNvSpPr txBox="1">
            <a:spLocks noChangeArrowheads="1"/>
          </p:cNvSpPr>
          <p:nvPr/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" pitchFamily="34" charset="0"/>
                <a:cs typeface="David" pitchFamily="2" charset="-79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" pitchFamily="34" charset="0"/>
                <a:cs typeface="David" pitchFamily="2" charset="-79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" pitchFamily="34" charset="0"/>
                <a:cs typeface="David" pitchFamily="2" charset="-79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" pitchFamily="34" charset="0"/>
                <a:cs typeface="David" pitchFamily="2" charset="-79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" pitchFamily="34" charset="0"/>
                <a:cs typeface="David" pitchFamily="2" charset="-79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" pitchFamily="34" charset="0"/>
                <a:cs typeface="David" pitchFamily="2" charset="-79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" pitchFamily="34" charset="0"/>
                <a:cs typeface="David" pitchFamily="2" charset="-79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" pitchFamily="34" charset="0"/>
                <a:cs typeface="David" pitchFamily="2" charset="-79"/>
              </a:defRPr>
            </a:lvl9pPr>
          </a:lstStyle>
          <a:p>
            <a:r>
              <a:rPr lang="he-IL" kern="0" smtClean="0"/>
              <a:t>מגברי שרת 1 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5855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B5141A-BAB5-423B-962C-830C765DD05A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dirty="0"/>
              <a:t>מגברי שרת </a:t>
            </a:r>
            <a:r>
              <a:rPr lang="he-IL" dirty="0" smtClean="0"/>
              <a:t>1</a:t>
            </a:r>
            <a:endParaRPr lang="en-US" dirty="0" smtClean="0"/>
          </a:p>
        </p:txBody>
      </p:sp>
      <p:pic>
        <p:nvPicPr>
          <p:cNvPr id="6452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769529"/>
            <a:ext cx="573503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קבוצה 20"/>
          <p:cNvGrpSpPr/>
          <p:nvPr/>
        </p:nvGrpSpPr>
        <p:grpSpPr>
          <a:xfrm>
            <a:off x="323528" y="3553505"/>
            <a:ext cx="914400" cy="1296144"/>
            <a:chOff x="463352" y="2348880"/>
            <a:chExt cx="914400" cy="2209800"/>
          </a:xfrm>
        </p:grpSpPr>
        <p:sp>
          <p:nvSpPr>
            <p:cNvPr id="13" name="Rectangle 126"/>
            <p:cNvSpPr>
              <a:spLocks noChangeArrowheads="1"/>
            </p:cNvSpPr>
            <p:nvPr/>
          </p:nvSpPr>
          <p:spPr bwMode="auto">
            <a:xfrm>
              <a:off x="539552" y="2348880"/>
              <a:ext cx="8382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4" name="Oval 127"/>
            <p:cNvSpPr>
              <a:spLocks noChangeArrowheads="1"/>
            </p:cNvSpPr>
            <p:nvPr/>
          </p:nvSpPr>
          <p:spPr bwMode="auto">
            <a:xfrm>
              <a:off x="1149152" y="2958480"/>
              <a:ext cx="152400" cy="152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5" name="Oval 128"/>
            <p:cNvSpPr>
              <a:spLocks noChangeArrowheads="1"/>
            </p:cNvSpPr>
            <p:nvPr/>
          </p:nvSpPr>
          <p:spPr bwMode="auto">
            <a:xfrm>
              <a:off x="1149152" y="3644280"/>
              <a:ext cx="152400" cy="152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6" name="Oval 129"/>
            <p:cNvSpPr>
              <a:spLocks noChangeArrowheads="1"/>
            </p:cNvSpPr>
            <p:nvPr/>
          </p:nvSpPr>
          <p:spPr bwMode="auto">
            <a:xfrm>
              <a:off x="1149152" y="4253880"/>
              <a:ext cx="152400" cy="152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e-IL">
                <a:solidFill>
                  <a:srgbClr val="000000"/>
                </a:solidFill>
              </a:endParaRPr>
            </a:p>
          </p:txBody>
        </p:sp>
        <p:sp>
          <p:nvSpPr>
            <p:cNvPr id="17" name="Text Box 130"/>
            <p:cNvSpPr txBox="1">
              <a:spLocks noChangeArrowheads="1"/>
            </p:cNvSpPr>
            <p:nvPr/>
          </p:nvSpPr>
          <p:spPr bwMode="auto">
            <a:xfrm>
              <a:off x="463352" y="2882280"/>
              <a:ext cx="549275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600">
                  <a:solidFill>
                    <a:srgbClr val="CC0000"/>
                  </a:solidFill>
                </a:rPr>
                <a:t>+15V</a:t>
              </a:r>
            </a:p>
          </p:txBody>
        </p:sp>
        <p:sp>
          <p:nvSpPr>
            <p:cNvPr id="18" name="Text Box 131"/>
            <p:cNvSpPr txBox="1">
              <a:spLocks noChangeArrowheads="1"/>
            </p:cNvSpPr>
            <p:nvPr/>
          </p:nvSpPr>
          <p:spPr bwMode="auto">
            <a:xfrm>
              <a:off x="539552" y="2348880"/>
              <a:ext cx="77787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he-IL" b="1" u="sng" dirty="0">
                  <a:solidFill>
                    <a:srgbClr val="000000"/>
                  </a:solidFill>
                </a:rPr>
                <a:t>ספק </a:t>
              </a:r>
              <a:r>
                <a:rPr lang="he-IL" b="1" u="sng" dirty="0" err="1">
                  <a:solidFill>
                    <a:srgbClr val="000000"/>
                  </a:solidFill>
                </a:rPr>
                <a:t>כח</a:t>
              </a:r>
              <a:endParaRPr lang="en-US" b="1" u="sng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 Box 132"/>
            <p:cNvSpPr txBox="1">
              <a:spLocks noChangeArrowheads="1"/>
            </p:cNvSpPr>
            <p:nvPr/>
          </p:nvSpPr>
          <p:spPr bwMode="auto">
            <a:xfrm>
              <a:off x="615752" y="3568080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l" rtl="0"/>
              <a:r>
                <a:rPr lang="en-US" sz="1600" dirty="0">
                  <a:solidFill>
                    <a:srgbClr val="000000"/>
                  </a:solidFill>
                </a:rPr>
                <a:t>com</a:t>
              </a:r>
            </a:p>
          </p:txBody>
        </p:sp>
        <p:sp>
          <p:nvSpPr>
            <p:cNvPr id="20" name="Text Box 133"/>
            <p:cNvSpPr txBox="1">
              <a:spLocks noChangeArrowheads="1"/>
            </p:cNvSpPr>
            <p:nvPr/>
          </p:nvSpPr>
          <p:spPr bwMode="auto">
            <a:xfrm>
              <a:off x="615752" y="4177680"/>
              <a:ext cx="457200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l" rtl="0"/>
              <a:r>
                <a:rPr lang="en-US" sz="1600">
                  <a:solidFill>
                    <a:srgbClr val="339933"/>
                  </a:solidFill>
                </a:rPr>
                <a:t>-15V</a:t>
              </a:r>
            </a:p>
          </p:txBody>
        </p:sp>
      </p:grpSp>
      <p:pic>
        <p:nvPicPr>
          <p:cNvPr id="6452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561617"/>
            <a:ext cx="6762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מלבן 22"/>
          <p:cNvSpPr/>
          <p:nvPr/>
        </p:nvSpPr>
        <p:spPr bwMode="auto">
          <a:xfrm>
            <a:off x="323528" y="5065673"/>
            <a:ext cx="1008112" cy="576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algn="l" rtl="0"/>
            <a:r>
              <a:rPr lang="he-IL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he-IL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מחולל</a:t>
            </a:r>
          </a:p>
          <a:p>
            <a:pPr rtl="0"/>
            <a:r>
              <a:rPr lang="he-IL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אותות</a:t>
            </a:r>
          </a:p>
        </p:txBody>
      </p:sp>
      <p:cxnSp>
        <p:nvCxnSpPr>
          <p:cNvPr id="43" name="מחבר ישר 42"/>
          <p:cNvCxnSpPr>
            <a:stCxn id="15" idx="7"/>
            <a:endCxn id="15" idx="7"/>
          </p:cNvCxnSpPr>
          <p:nvPr/>
        </p:nvCxnSpPr>
        <p:spPr bwMode="auto">
          <a:xfrm>
            <a:off x="1139410" y="4326405"/>
            <a:ext cx="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מחבר ישר 44"/>
          <p:cNvCxnSpPr/>
          <p:nvPr/>
        </p:nvCxnSpPr>
        <p:spPr bwMode="auto">
          <a:xfrm>
            <a:off x="2123728" y="4345593"/>
            <a:ext cx="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אליפסה 52"/>
          <p:cNvSpPr/>
          <p:nvPr/>
        </p:nvSpPr>
        <p:spPr bwMode="auto">
          <a:xfrm>
            <a:off x="1069851" y="5298465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אליפסה 53"/>
          <p:cNvSpPr/>
          <p:nvPr/>
        </p:nvSpPr>
        <p:spPr bwMode="auto">
          <a:xfrm>
            <a:off x="1115616" y="5353705"/>
            <a:ext cx="72008" cy="45719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אליפסה 55"/>
          <p:cNvSpPr/>
          <p:nvPr/>
        </p:nvSpPr>
        <p:spPr bwMode="auto">
          <a:xfrm>
            <a:off x="1979712" y="4129569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אליפסה 56"/>
          <p:cNvSpPr/>
          <p:nvPr/>
        </p:nvSpPr>
        <p:spPr bwMode="auto">
          <a:xfrm>
            <a:off x="1979712" y="4345593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אליפסה 57"/>
          <p:cNvSpPr/>
          <p:nvPr/>
        </p:nvSpPr>
        <p:spPr bwMode="auto">
          <a:xfrm>
            <a:off x="1979712" y="4561617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rgbClr val="339933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אליפסה 58"/>
          <p:cNvSpPr/>
          <p:nvPr/>
        </p:nvSpPr>
        <p:spPr bwMode="auto">
          <a:xfrm>
            <a:off x="1979712" y="5209689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אליפסה 59"/>
          <p:cNvSpPr/>
          <p:nvPr/>
        </p:nvSpPr>
        <p:spPr bwMode="auto">
          <a:xfrm>
            <a:off x="1979712" y="5425713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2" name="מחבר ישר 61"/>
          <p:cNvCxnSpPr>
            <a:stCxn id="14" idx="5"/>
            <a:endCxn id="56" idx="2"/>
          </p:cNvCxnSpPr>
          <p:nvPr/>
        </p:nvCxnSpPr>
        <p:spPr bwMode="auto">
          <a:xfrm>
            <a:off x="1139410" y="3987360"/>
            <a:ext cx="840302" cy="21421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מחבר ישר 66"/>
          <p:cNvCxnSpPr>
            <a:stCxn id="15" idx="6"/>
            <a:endCxn id="57" idx="2"/>
          </p:cNvCxnSpPr>
          <p:nvPr/>
        </p:nvCxnSpPr>
        <p:spPr bwMode="auto">
          <a:xfrm>
            <a:off x="1161728" y="4358009"/>
            <a:ext cx="817984" cy="595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מחבר ישר 70"/>
          <p:cNvCxnSpPr>
            <a:stCxn id="16" idx="7"/>
            <a:endCxn id="58" idx="2"/>
          </p:cNvCxnSpPr>
          <p:nvPr/>
        </p:nvCxnSpPr>
        <p:spPr bwMode="auto">
          <a:xfrm flipV="1">
            <a:off x="1139410" y="4633625"/>
            <a:ext cx="840302" cy="5033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מחבר ישר 72"/>
          <p:cNvCxnSpPr>
            <a:stCxn id="54" idx="7"/>
            <a:endCxn id="59" idx="2"/>
          </p:cNvCxnSpPr>
          <p:nvPr/>
        </p:nvCxnSpPr>
        <p:spPr bwMode="auto">
          <a:xfrm flipV="1">
            <a:off x="1177079" y="5281697"/>
            <a:ext cx="802633" cy="787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מחבר ישר 73"/>
          <p:cNvCxnSpPr>
            <a:stCxn id="54" idx="5"/>
          </p:cNvCxnSpPr>
          <p:nvPr/>
        </p:nvCxnSpPr>
        <p:spPr bwMode="auto">
          <a:xfrm>
            <a:off x="1177079" y="5392729"/>
            <a:ext cx="813178" cy="1049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מחבר ישר 79"/>
          <p:cNvCxnSpPr>
            <a:stCxn id="56" idx="6"/>
          </p:cNvCxnSpPr>
          <p:nvPr/>
        </p:nvCxnSpPr>
        <p:spPr bwMode="auto">
          <a:xfrm flipV="1">
            <a:off x="2123728" y="3985553"/>
            <a:ext cx="1008112" cy="21602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מחבר ישר 81"/>
          <p:cNvCxnSpPr>
            <a:stCxn id="58" idx="4"/>
          </p:cNvCxnSpPr>
          <p:nvPr/>
        </p:nvCxnSpPr>
        <p:spPr bwMode="auto">
          <a:xfrm>
            <a:off x="2051720" y="4705633"/>
            <a:ext cx="936104" cy="93610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מחבר ישר 85"/>
          <p:cNvCxnSpPr>
            <a:stCxn id="57" idx="6"/>
          </p:cNvCxnSpPr>
          <p:nvPr/>
        </p:nvCxnSpPr>
        <p:spPr bwMode="auto">
          <a:xfrm>
            <a:off x="2123728" y="4417601"/>
            <a:ext cx="936104" cy="10801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מחבר ישר 87"/>
          <p:cNvCxnSpPr>
            <a:stCxn id="57" idx="6"/>
          </p:cNvCxnSpPr>
          <p:nvPr/>
        </p:nvCxnSpPr>
        <p:spPr bwMode="auto">
          <a:xfrm flipV="1">
            <a:off x="2123728" y="3913545"/>
            <a:ext cx="936104" cy="50405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מחבר ישר 91"/>
          <p:cNvCxnSpPr>
            <a:stCxn id="60" idx="6"/>
          </p:cNvCxnSpPr>
          <p:nvPr/>
        </p:nvCxnSpPr>
        <p:spPr bwMode="auto">
          <a:xfrm>
            <a:off x="2123728" y="5497721"/>
            <a:ext cx="100811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מחבר ישר 94"/>
          <p:cNvCxnSpPr>
            <a:stCxn id="59" idx="6"/>
          </p:cNvCxnSpPr>
          <p:nvPr/>
        </p:nvCxnSpPr>
        <p:spPr bwMode="auto">
          <a:xfrm flipV="1">
            <a:off x="2123728" y="4921657"/>
            <a:ext cx="1224136" cy="3600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מלבן 95"/>
          <p:cNvSpPr/>
          <p:nvPr/>
        </p:nvSpPr>
        <p:spPr bwMode="auto">
          <a:xfrm>
            <a:off x="1691680" y="3481497"/>
            <a:ext cx="6984776" cy="28803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מחבר ישר 97"/>
          <p:cNvCxnSpPr/>
          <p:nvPr/>
        </p:nvCxnSpPr>
        <p:spPr bwMode="auto">
          <a:xfrm>
            <a:off x="3347864" y="3985553"/>
            <a:ext cx="72008" cy="6480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מחבר ישר 99"/>
          <p:cNvCxnSpPr/>
          <p:nvPr/>
        </p:nvCxnSpPr>
        <p:spPr bwMode="auto">
          <a:xfrm>
            <a:off x="3563888" y="4849649"/>
            <a:ext cx="0" cy="72008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מחבר ישר 107"/>
          <p:cNvCxnSpPr/>
          <p:nvPr/>
        </p:nvCxnSpPr>
        <p:spPr bwMode="auto">
          <a:xfrm>
            <a:off x="3635896" y="3913545"/>
            <a:ext cx="0" cy="72008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מחבר ישר 110"/>
          <p:cNvCxnSpPr/>
          <p:nvPr/>
        </p:nvCxnSpPr>
        <p:spPr bwMode="auto">
          <a:xfrm>
            <a:off x="4572000" y="3913545"/>
            <a:ext cx="0" cy="72008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מחבר ישר 111"/>
          <p:cNvCxnSpPr/>
          <p:nvPr/>
        </p:nvCxnSpPr>
        <p:spPr bwMode="auto">
          <a:xfrm>
            <a:off x="4427984" y="4921657"/>
            <a:ext cx="0" cy="72008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3399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מחבר ישר 112"/>
          <p:cNvCxnSpPr/>
          <p:nvPr/>
        </p:nvCxnSpPr>
        <p:spPr bwMode="auto">
          <a:xfrm>
            <a:off x="4355976" y="3985553"/>
            <a:ext cx="0" cy="6480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מחבר ישר 118"/>
          <p:cNvCxnSpPr/>
          <p:nvPr/>
        </p:nvCxnSpPr>
        <p:spPr bwMode="auto">
          <a:xfrm>
            <a:off x="3635896" y="4849649"/>
            <a:ext cx="288032" cy="21602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מחבר ישר 120"/>
          <p:cNvCxnSpPr/>
          <p:nvPr/>
        </p:nvCxnSpPr>
        <p:spPr bwMode="auto">
          <a:xfrm flipV="1">
            <a:off x="3923928" y="4921657"/>
            <a:ext cx="360040" cy="14401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452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3863" y="4280059"/>
            <a:ext cx="6762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" name="מלבן 128"/>
          <p:cNvSpPr/>
          <p:nvPr/>
        </p:nvSpPr>
        <p:spPr bwMode="auto">
          <a:xfrm>
            <a:off x="323528" y="5929769"/>
            <a:ext cx="1008112" cy="576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r>
              <a:rPr lang="he-IL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he-IL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סקופ</a:t>
            </a:r>
          </a:p>
        </p:txBody>
      </p:sp>
      <p:sp>
        <p:nvSpPr>
          <p:cNvPr id="137" name="אליפסה 136"/>
          <p:cNvSpPr/>
          <p:nvPr/>
        </p:nvSpPr>
        <p:spPr bwMode="auto">
          <a:xfrm>
            <a:off x="1080396" y="5979521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אליפסה 137"/>
          <p:cNvSpPr/>
          <p:nvPr/>
        </p:nvSpPr>
        <p:spPr bwMode="auto">
          <a:xfrm>
            <a:off x="1126161" y="6034761"/>
            <a:ext cx="72008" cy="45719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9" name="אליפסה 138"/>
          <p:cNvSpPr/>
          <p:nvPr/>
        </p:nvSpPr>
        <p:spPr bwMode="auto">
          <a:xfrm>
            <a:off x="1990257" y="5890745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אליפסה 139"/>
          <p:cNvSpPr/>
          <p:nvPr/>
        </p:nvSpPr>
        <p:spPr bwMode="auto">
          <a:xfrm>
            <a:off x="1990257" y="6106769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rtl="0"/>
            <a:endParaRPr lang="he-IL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1" name="מחבר ישר 140"/>
          <p:cNvCxnSpPr>
            <a:stCxn id="138" idx="7"/>
            <a:endCxn id="139" idx="2"/>
          </p:cNvCxnSpPr>
          <p:nvPr/>
        </p:nvCxnSpPr>
        <p:spPr bwMode="auto">
          <a:xfrm flipV="1">
            <a:off x="1187624" y="5962753"/>
            <a:ext cx="802633" cy="787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מחבר ישר 141"/>
          <p:cNvCxnSpPr>
            <a:stCxn id="138" idx="5"/>
          </p:cNvCxnSpPr>
          <p:nvPr/>
        </p:nvCxnSpPr>
        <p:spPr bwMode="auto">
          <a:xfrm>
            <a:off x="1187624" y="6073785"/>
            <a:ext cx="813178" cy="1049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מחבר ישר 143"/>
          <p:cNvCxnSpPr>
            <a:stCxn id="139" idx="7"/>
          </p:cNvCxnSpPr>
          <p:nvPr/>
        </p:nvCxnSpPr>
        <p:spPr bwMode="auto">
          <a:xfrm flipV="1">
            <a:off x="2113182" y="4993665"/>
            <a:ext cx="1306690" cy="9181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מחבר ישר 144"/>
          <p:cNvCxnSpPr>
            <a:stCxn id="140" idx="6"/>
          </p:cNvCxnSpPr>
          <p:nvPr/>
        </p:nvCxnSpPr>
        <p:spPr bwMode="auto">
          <a:xfrm flipV="1">
            <a:off x="2134273" y="5497721"/>
            <a:ext cx="1213591" cy="6810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533872" y="914400"/>
            <a:ext cx="8302337" cy="289310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000" dirty="0" smtClean="0">
                <a:solidFill>
                  <a:srgbClr val="000000"/>
                </a:solidFill>
              </a:rPr>
              <a:t> 3. </a:t>
            </a:r>
            <a:r>
              <a:rPr lang="he-IL" sz="2000" b="1" u="sng" dirty="0" smtClean="0">
                <a:solidFill>
                  <a:srgbClr val="000000"/>
                </a:solidFill>
              </a:rPr>
              <a:t>תזכורת: חיבור מכשירים למטריצה</a:t>
            </a:r>
          </a:p>
          <a:p>
            <a:endParaRPr lang="he-IL" u="sng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b="1" u="sng" dirty="0" smtClean="0">
                <a:solidFill>
                  <a:srgbClr val="000000"/>
                </a:solidFill>
              </a:rPr>
              <a:t>מתחי הספק </a:t>
            </a:r>
            <a:r>
              <a:rPr lang="he-IL" dirty="0" smtClean="0">
                <a:solidFill>
                  <a:srgbClr val="000000"/>
                </a:solidFill>
              </a:rPr>
              <a:t>יחוברו אל קווי ההזנה - לחורים של פסי האורך, המקבילים לפסים</a:t>
            </a:r>
          </a:p>
          <a:p>
            <a:r>
              <a:rPr lang="he-IL" dirty="0" smtClean="0">
                <a:solidFill>
                  <a:srgbClr val="000000"/>
                </a:solidFill>
              </a:rPr>
              <a:t>    האדומים (המתח החיובי או השלילי) והכחולים (מתח הייחוס). </a:t>
            </a:r>
          </a:p>
          <a:p>
            <a:r>
              <a:rPr lang="he-IL" dirty="0">
                <a:solidFill>
                  <a:srgbClr val="000000"/>
                </a:solidFill>
              </a:rPr>
              <a:t> </a:t>
            </a:r>
            <a:r>
              <a:rPr lang="he-IL" dirty="0" smtClean="0">
                <a:solidFill>
                  <a:srgbClr val="000000"/>
                </a:solidFill>
              </a:rPr>
              <a:t>   מפסים אלו יועברו מתחי ההזנה לרכיבים שימוקמו בין פסים אלו.</a:t>
            </a:r>
          </a:p>
          <a:p>
            <a:r>
              <a:rPr lang="he-IL" b="1" dirty="0">
                <a:solidFill>
                  <a:srgbClr val="000000"/>
                </a:solidFill>
              </a:rPr>
              <a:t> </a:t>
            </a:r>
            <a:r>
              <a:rPr lang="he-IL" b="1" dirty="0" smtClean="0">
                <a:solidFill>
                  <a:srgbClr val="000000"/>
                </a:solidFill>
              </a:rPr>
              <a:t>   </a:t>
            </a:r>
            <a:endParaRPr lang="he-IL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b="1" u="sng" dirty="0" smtClean="0">
                <a:solidFill>
                  <a:srgbClr val="000000"/>
                </a:solidFill>
              </a:rPr>
              <a:t>האותות</a:t>
            </a:r>
            <a:r>
              <a:rPr lang="he-IL" dirty="0" smtClean="0">
                <a:solidFill>
                  <a:srgbClr val="000000"/>
                </a:solidFill>
              </a:rPr>
              <a:t> מהמחולל ואל מכשירי המדידה יתחברו ישירות משקעי הכניסה (הבננות) לרכיבים</a:t>
            </a:r>
          </a:p>
          <a:p>
            <a:r>
              <a:rPr lang="he-IL" dirty="0" smtClean="0">
                <a:solidFill>
                  <a:srgbClr val="000000"/>
                </a:solidFill>
              </a:rPr>
              <a:t>    המורכבים על המטריצה.</a:t>
            </a:r>
          </a:p>
          <a:p>
            <a:endParaRPr lang="he-IL" dirty="0" smtClean="0">
              <a:solidFill>
                <a:srgbClr val="000000"/>
              </a:solidFill>
            </a:endParaRPr>
          </a:p>
          <a:p>
            <a:endParaRPr lang="he-I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3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4D7635-ED7A-4D26-8D29-A48B59BD63A4}" type="slidenum">
              <a:rPr lang="he-IL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3800" y="895290"/>
            <a:ext cx="5011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000" b="1" u="sng" dirty="0">
                <a:solidFill>
                  <a:srgbClr val="000000"/>
                </a:solidFill>
              </a:rPr>
              <a:t>הכנת המטריצה לבניית מעגלים עם מגברי </a:t>
            </a:r>
            <a:r>
              <a:rPr lang="he-IL" sz="2000" b="1" u="sng" dirty="0" smtClean="0">
                <a:solidFill>
                  <a:srgbClr val="000000"/>
                </a:solidFill>
              </a:rPr>
              <a:t>שרת</a:t>
            </a:r>
            <a:endParaRPr lang="he-IL" sz="2000" b="1" u="sng" dirty="0">
              <a:solidFill>
                <a:srgbClr val="000000"/>
              </a:solidFill>
            </a:endParaRPr>
          </a:p>
        </p:txBody>
      </p:sp>
      <p:sp>
        <p:nvSpPr>
          <p:cNvPr id="6" name="Rectangle 5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dirty="0" smtClean="0"/>
              <a:t>מגברי שרת 1</a:t>
            </a:r>
            <a:endParaRPr lang="en-US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t="16110" r="11455" b="25637"/>
          <a:stretch/>
        </p:blipFill>
        <p:spPr bwMode="auto">
          <a:xfrm>
            <a:off x="228600" y="2286000"/>
            <a:ext cx="5715000" cy="417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28801" y="1274088"/>
            <a:ext cx="7118930" cy="53553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solidFill>
                  <a:srgbClr val="000000"/>
                </a:solidFill>
              </a:rPr>
              <a:t>1. מומלץ לחבר ספק הכח, מחולל האותות וערוצי הסקופ לשקעים לפי התמונה. 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he-IL" dirty="0" smtClean="0">
                <a:solidFill>
                  <a:srgbClr val="000000"/>
                </a:solidFill>
              </a:rPr>
              <a:t>   מומלץ למקם את מבנית מגברי השרת </a:t>
            </a:r>
            <a:r>
              <a:rPr lang="he-IL" b="1" u="sng" dirty="0" smtClean="0">
                <a:solidFill>
                  <a:srgbClr val="000000"/>
                </a:solidFill>
              </a:rPr>
              <a:t>באמצע</a:t>
            </a:r>
            <a:r>
              <a:rPr lang="he-IL" dirty="0" smtClean="0">
                <a:solidFill>
                  <a:srgbClr val="000000"/>
                </a:solidFill>
              </a:rPr>
              <a:t> בין מבניות הרכיבים הנוספים.</a:t>
            </a:r>
          </a:p>
          <a:p>
            <a:endParaRPr lang="he-IL" dirty="0">
              <a:solidFill>
                <a:srgbClr val="000000"/>
              </a:solidFill>
            </a:endParaRPr>
          </a:p>
          <a:p>
            <a:r>
              <a:rPr lang="he-IL" dirty="0" smtClean="0">
                <a:solidFill>
                  <a:srgbClr val="000000"/>
                </a:solidFill>
              </a:rPr>
              <a:t>2. חוטי קו האפס בצבע שחור</a:t>
            </a:r>
          </a:p>
          <a:p>
            <a:r>
              <a:rPr lang="he-IL" dirty="0">
                <a:solidFill>
                  <a:srgbClr val="000000"/>
                </a:solidFill>
              </a:rPr>
              <a:t> </a:t>
            </a:r>
            <a:r>
              <a:rPr lang="he-IL" dirty="0" smtClean="0">
                <a:solidFill>
                  <a:srgbClr val="000000"/>
                </a:solidFill>
              </a:rPr>
              <a:t>  של מחולל האותות והסקופ, </a:t>
            </a:r>
          </a:p>
          <a:p>
            <a:r>
              <a:rPr lang="he-IL" dirty="0">
                <a:solidFill>
                  <a:srgbClr val="000000"/>
                </a:solidFill>
              </a:rPr>
              <a:t> </a:t>
            </a:r>
            <a:r>
              <a:rPr lang="he-IL" dirty="0" smtClean="0">
                <a:solidFill>
                  <a:srgbClr val="000000"/>
                </a:solidFill>
              </a:rPr>
              <a:t>  יחוברו בין השקעים השחורים</a:t>
            </a:r>
          </a:p>
          <a:p>
            <a:r>
              <a:rPr lang="he-IL" dirty="0">
                <a:solidFill>
                  <a:srgbClr val="000000"/>
                </a:solidFill>
              </a:rPr>
              <a:t> </a:t>
            </a:r>
            <a:r>
              <a:rPr lang="he-IL" dirty="0" smtClean="0">
                <a:solidFill>
                  <a:srgbClr val="000000"/>
                </a:solidFill>
              </a:rPr>
              <a:t>  לשורת החורים שנקבעה </a:t>
            </a:r>
          </a:p>
          <a:p>
            <a:r>
              <a:rPr lang="he-IL" dirty="0" smtClean="0">
                <a:solidFill>
                  <a:srgbClr val="000000"/>
                </a:solidFill>
              </a:rPr>
              <a:t>   כשורת האפס של ספק הכח.</a:t>
            </a:r>
          </a:p>
          <a:p>
            <a:endParaRPr lang="he-IL" dirty="0">
              <a:solidFill>
                <a:srgbClr val="000000"/>
              </a:solidFill>
            </a:endParaRPr>
          </a:p>
          <a:p>
            <a:r>
              <a:rPr lang="he-IL" dirty="0" smtClean="0">
                <a:solidFill>
                  <a:srgbClr val="000000"/>
                </a:solidFill>
              </a:rPr>
              <a:t>3. </a:t>
            </a:r>
            <a:r>
              <a:rPr lang="he-IL" dirty="0">
                <a:solidFill>
                  <a:srgbClr val="000000"/>
                </a:solidFill>
              </a:rPr>
              <a:t>כל החוטים המופיעים בתמונה</a:t>
            </a:r>
          </a:p>
          <a:p>
            <a:r>
              <a:rPr lang="he-IL" dirty="0">
                <a:solidFill>
                  <a:srgbClr val="000000"/>
                </a:solidFill>
              </a:rPr>
              <a:t>   יישארו במקומם לכל המעגלים</a:t>
            </a:r>
          </a:p>
          <a:p>
            <a:r>
              <a:rPr lang="he-IL" dirty="0">
                <a:solidFill>
                  <a:srgbClr val="000000"/>
                </a:solidFill>
              </a:rPr>
              <a:t>  </a:t>
            </a:r>
            <a:r>
              <a:rPr lang="he-IL" dirty="0" smtClean="0">
                <a:solidFill>
                  <a:srgbClr val="000000"/>
                </a:solidFill>
              </a:rPr>
              <a:t> עם </a:t>
            </a:r>
            <a:r>
              <a:rPr lang="he-IL" dirty="0">
                <a:solidFill>
                  <a:srgbClr val="000000"/>
                </a:solidFill>
              </a:rPr>
              <a:t>מגברי שרת.</a:t>
            </a:r>
          </a:p>
          <a:p>
            <a:endParaRPr lang="he-IL" dirty="0">
              <a:solidFill>
                <a:srgbClr val="000000"/>
              </a:solidFill>
            </a:endParaRPr>
          </a:p>
          <a:p>
            <a:r>
              <a:rPr lang="he-IL" dirty="0" smtClean="0">
                <a:solidFill>
                  <a:srgbClr val="000000"/>
                </a:solidFill>
              </a:rPr>
              <a:t>4. החוטים של קווי האותות של </a:t>
            </a:r>
          </a:p>
          <a:p>
            <a:r>
              <a:rPr lang="he-IL" dirty="0">
                <a:solidFill>
                  <a:srgbClr val="000000"/>
                </a:solidFill>
              </a:rPr>
              <a:t> </a:t>
            </a:r>
            <a:r>
              <a:rPr lang="he-IL" dirty="0" smtClean="0">
                <a:solidFill>
                  <a:srgbClr val="000000"/>
                </a:solidFill>
              </a:rPr>
              <a:t>   מחולל האותות והסקופ, יחוברו</a:t>
            </a:r>
          </a:p>
          <a:p>
            <a:r>
              <a:rPr lang="he-IL" dirty="0">
                <a:solidFill>
                  <a:srgbClr val="000000"/>
                </a:solidFill>
              </a:rPr>
              <a:t> </a:t>
            </a:r>
            <a:r>
              <a:rPr lang="he-IL" dirty="0" smtClean="0">
                <a:solidFill>
                  <a:srgbClr val="000000"/>
                </a:solidFill>
              </a:rPr>
              <a:t>  ישירות בין השקעים האדומים</a:t>
            </a:r>
          </a:p>
          <a:p>
            <a:r>
              <a:rPr lang="he-IL" dirty="0">
                <a:solidFill>
                  <a:srgbClr val="000000"/>
                </a:solidFill>
              </a:rPr>
              <a:t> </a:t>
            </a:r>
            <a:r>
              <a:rPr lang="he-IL" dirty="0" smtClean="0">
                <a:solidFill>
                  <a:srgbClr val="000000"/>
                </a:solidFill>
              </a:rPr>
              <a:t>  לבין החורים במטריצה אליהם</a:t>
            </a:r>
          </a:p>
          <a:p>
            <a:r>
              <a:rPr lang="he-IL" dirty="0">
                <a:solidFill>
                  <a:srgbClr val="000000"/>
                </a:solidFill>
              </a:rPr>
              <a:t> </a:t>
            </a:r>
            <a:r>
              <a:rPr lang="he-IL" dirty="0" smtClean="0">
                <a:solidFill>
                  <a:srgbClr val="000000"/>
                </a:solidFill>
              </a:rPr>
              <a:t>  מגיעים האותות. (לא מופיע 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he-IL" dirty="0" smtClean="0">
                <a:solidFill>
                  <a:srgbClr val="000000"/>
                </a:solidFill>
              </a:rPr>
              <a:t>   בתמונה)</a:t>
            </a:r>
          </a:p>
        </p:txBody>
      </p:sp>
    </p:spTree>
    <p:extLst>
      <p:ext uri="{BB962C8B-B14F-4D97-AF65-F5344CB8AC3E}">
        <p14:creationId xmlns:p14="http://schemas.microsoft.com/office/powerpoint/2010/main" val="22387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4D7635-ED7A-4D26-8D29-A48B59BD63A4}" type="slidenum">
              <a:rPr lang="he-IL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Rectangle 5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dirty="0" smtClean="0"/>
              <a:t>מגברי שרת 1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895600" y="895290"/>
            <a:ext cx="58673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000" b="1" u="sng" dirty="0"/>
              <a:t>הכנת המטריצה לבניית מעגלים עם מגברי </a:t>
            </a:r>
            <a:r>
              <a:rPr lang="he-IL" sz="2000" b="1" u="sng" dirty="0" smtClean="0"/>
              <a:t>שרת </a:t>
            </a:r>
            <a:r>
              <a:rPr lang="he-IL" sz="2000" u="sng" dirty="0" smtClean="0"/>
              <a:t>(המשך)</a:t>
            </a:r>
            <a:endParaRPr lang="he-IL" sz="20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867400" y="1371600"/>
            <a:ext cx="3080330" cy="5078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 5. יש לשמור על התאמה של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/>
              <a:t>     </a:t>
            </a:r>
            <a:r>
              <a:rPr lang="he-IL" dirty="0" smtClean="0"/>
              <a:t>צבעי </a:t>
            </a:r>
            <a:r>
              <a:rPr lang="he-IL" dirty="0"/>
              <a:t>התקעים והשקעים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     של הבננות בחיבור </a:t>
            </a:r>
            <a:r>
              <a:rPr lang="he-IL" dirty="0"/>
              <a:t>ספק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    הכח</a:t>
            </a:r>
            <a:r>
              <a:rPr lang="he-IL" dirty="0"/>
              <a:t>, </a:t>
            </a:r>
            <a:r>
              <a:rPr lang="he-IL" dirty="0" smtClean="0"/>
              <a:t>המחולל והסקופ</a:t>
            </a:r>
          </a:p>
          <a:p>
            <a:r>
              <a:rPr lang="he-IL" dirty="0" smtClean="0"/>
              <a:t>    למטריצה ע"י כבלים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    מתאימים .</a:t>
            </a:r>
          </a:p>
          <a:p>
            <a:r>
              <a:rPr lang="he-IL" dirty="0" smtClean="0"/>
              <a:t>  </a:t>
            </a:r>
          </a:p>
          <a:p>
            <a:r>
              <a:rPr lang="he-IL" b="1" dirty="0" smtClean="0">
                <a:solidFill>
                  <a:srgbClr val="FF0000"/>
                </a:solidFill>
              </a:rPr>
              <a:t>6. הערכת המדריך בסעיף</a:t>
            </a:r>
          </a:p>
          <a:p>
            <a:r>
              <a:rPr lang="he-IL" b="1" dirty="0" smtClean="0">
                <a:solidFill>
                  <a:srgbClr val="FF0000"/>
                </a:solidFill>
              </a:rPr>
              <a:t>    ביצוע של הציון, תתחשב </a:t>
            </a:r>
          </a:p>
          <a:p>
            <a:r>
              <a:rPr lang="he-IL" b="1" dirty="0" smtClean="0">
                <a:solidFill>
                  <a:srgbClr val="FF0000"/>
                </a:solidFill>
              </a:rPr>
              <a:t>    בבניית המעגל בהתאם </a:t>
            </a:r>
          </a:p>
          <a:p>
            <a:r>
              <a:rPr lang="he-IL" b="1" dirty="0" smtClean="0">
                <a:solidFill>
                  <a:srgbClr val="FF0000"/>
                </a:solidFill>
              </a:rPr>
              <a:t>    להנחיות.</a:t>
            </a:r>
          </a:p>
          <a:p>
            <a:endParaRPr lang="he-IL" b="1" dirty="0">
              <a:solidFill>
                <a:srgbClr val="FF0000"/>
              </a:solidFill>
            </a:endParaRPr>
          </a:p>
          <a:p>
            <a:pPr marL="282575" indent="-282575"/>
            <a:r>
              <a:rPr lang="he-IL" dirty="0" smtClean="0"/>
              <a:t>7. בחיבור </a:t>
            </a:r>
            <a:r>
              <a:rPr lang="he-IL" dirty="0"/>
              <a:t>המעגל יש להקפיד </a:t>
            </a:r>
            <a:r>
              <a:rPr lang="he-IL" dirty="0" smtClean="0"/>
              <a:t>קודם להפעיל </a:t>
            </a:r>
            <a:r>
              <a:rPr lang="he-IL" dirty="0"/>
              <a:t>מתחי אספקה ואח"כ </a:t>
            </a:r>
            <a:r>
              <a:rPr lang="he-IL" dirty="0" smtClean="0"/>
              <a:t>לחבור </a:t>
            </a:r>
            <a:r>
              <a:rPr lang="he-IL" dirty="0"/>
              <a:t>אות </a:t>
            </a:r>
            <a:r>
              <a:rPr lang="he-IL" dirty="0" smtClean="0"/>
              <a:t>מבוא</a:t>
            </a:r>
            <a:r>
              <a:rPr lang="he-IL" dirty="0"/>
              <a:t>. בעת ניתוק יש לכבות תחילה </a:t>
            </a:r>
            <a:r>
              <a:rPr lang="he-IL" dirty="0" smtClean="0"/>
              <a:t>אות מבוא </a:t>
            </a:r>
            <a:r>
              <a:rPr lang="he-IL" dirty="0"/>
              <a:t>ורק אח"כ לכבות </a:t>
            </a:r>
            <a:r>
              <a:rPr lang="he-IL" dirty="0" smtClean="0"/>
              <a:t>מתחי אספקה</a:t>
            </a:r>
            <a:r>
              <a:rPr lang="he-IL" dirty="0"/>
              <a:t>.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3" t="14844" r="11092" b="18629"/>
          <a:stretch/>
        </p:blipFill>
        <p:spPr bwMode="auto">
          <a:xfrm>
            <a:off x="251309" y="1524001"/>
            <a:ext cx="5616091" cy="464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3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4D7635-ED7A-4D26-8D29-A48B59BD63A4}" type="slidenum">
              <a:rPr lang="he-IL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Rectangle 5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he-IL" dirty="0" smtClean="0"/>
              <a:t>מגברי שרת 1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2895600" y="895290"/>
            <a:ext cx="58673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000" b="1" u="sng" dirty="0"/>
              <a:t>הכנת המטריצה לבניית מעגלים עם מגברי </a:t>
            </a:r>
            <a:r>
              <a:rPr lang="he-IL" sz="2000" b="1" u="sng" dirty="0" smtClean="0"/>
              <a:t>שרת </a:t>
            </a:r>
            <a:r>
              <a:rPr lang="he-IL" sz="2000" u="sng" dirty="0" smtClean="0"/>
              <a:t>(המשך)</a:t>
            </a:r>
            <a:endParaRPr lang="he-IL" sz="20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1319463"/>
            <a:ext cx="4343400" cy="40934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34950" indent="-234950"/>
            <a:r>
              <a:rPr lang="he-IL" sz="2000" dirty="0" smtClean="0"/>
              <a:t>8. </a:t>
            </a:r>
            <a:r>
              <a:rPr lang="he-IL" sz="2000" b="1" u="sng" dirty="0"/>
              <a:t>שליפת רכיב</a:t>
            </a:r>
            <a:r>
              <a:rPr lang="he-IL" sz="2000" dirty="0"/>
              <a:t> </a:t>
            </a:r>
            <a:r>
              <a:rPr lang="he-IL" sz="2000" dirty="0" smtClean="0"/>
              <a:t>– כאשר נדרש</a:t>
            </a:r>
            <a:r>
              <a:rPr lang="he-IL" sz="2000" dirty="0"/>
              <a:t>, </a:t>
            </a:r>
            <a:r>
              <a:rPr lang="he-IL" sz="2000" dirty="0" smtClean="0"/>
              <a:t>יש </a:t>
            </a:r>
            <a:r>
              <a:rPr lang="he-IL" sz="2000" dirty="0"/>
              <a:t>לבצע באמצעות הכלי המיועד לכך כמתואר </a:t>
            </a:r>
            <a:r>
              <a:rPr lang="he-IL" sz="2000" dirty="0" smtClean="0"/>
              <a:t>בתמונה.  </a:t>
            </a:r>
          </a:p>
          <a:p>
            <a:pPr marL="234950" indent="-234950"/>
            <a:endParaRPr lang="he-IL" sz="2000" dirty="0"/>
          </a:p>
          <a:p>
            <a:pPr marL="234950" indent="-234950">
              <a:spcBef>
                <a:spcPts val="0"/>
              </a:spcBef>
              <a:spcAft>
                <a:spcPts val="0"/>
              </a:spcAft>
            </a:pPr>
            <a:r>
              <a:rPr lang="he-IL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9. </a:t>
            </a:r>
            <a:r>
              <a:rPr lang="he-IL" sz="2000" b="1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החלפת רכיב</a:t>
            </a:r>
            <a:r>
              <a:rPr lang="he-IL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- בכל </a:t>
            </a: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פעם שתרצה להחליף מגבר או מעגל משולב אחר, פעל לפי סדר הפעולות הבא</a:t>
            </a:r>
            <a:r>
              <a:rPr lang="he-IL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401638" lvl="1" indent="-23495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tabLst>
                <a:tab pos="914400" algn="l"/>
              </a:tabLst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כבה את יציאת מתחי האספקה.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Output off </a:t>
            </a:r>
          </a:p>
          <a:p>
            <a:pPr marL="401638" lvl="1" indent="-23495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tabLst>
                <a:tab pos="914400" algn="l"/>
              </a:tabLst>
            </a:pPr>
            <a:r>
              <a:rPr lang="he-IL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החלף את </a:t>
            </a:r>
            <a:r>
              <a:rPr lang="he-IL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המגבר/רכיב</a:t>
            </a:r>
          </a:p>
          <a:p>
            <a:pPr marL="401638" lvl="1" indent="-23495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tabLst>
                <a:tab pos="914400" algn="l"/>
              </a:tabLst>
            </a:pPr>
            <a:r>
              <a:rPr lang="he-IL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הפעל את מתחי האספקה</a:t>
            </a:r>
            <a:endParaRPr lang="en-US" sz="20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01638" lvl="1" indent="-23495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tabLst>
                <a:tab pos="914400" algn="l"/>
              </a:tabLst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 startAt="10"/>
              <a:tabLst>
                <a:tab pos="914400" algn="l"/>
              </a:tabLst>
            </a:pPr>
            <a:r>
              <a:rPr lang="he-IL" sz="2000" b="1" u="sng" dirty="0"/>
              <a:t>פירוט הרגליים של מגבר שרת 741:</a:t>
            </a:r>
            <a:endParaRPr lang="en-US" sz="2000" b="1" u="sng" dirty="0"/>
          </a:p>
        </p:txBody>
      </p:sp>
      <p:pic>
        <p:nvPicPr>
          <p:cNvPr id="7" name="Picture 6" descr="U:\מגברי שרת\שרת 1\צילום שליפת מגבר שרת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"/>
          <a:stretch/>
        </p:blipFill>
        <p:spPr bwMode="auto">
          <a:xfrm>
            <a:off x="437147" y="1364522"/>
            <a:ext cx="3830053" cy="3131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תוצאת תמונה עבור מגבר שר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90" y="4622813"/>
            <a:ext cx="3883410" cy="187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01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A242E1B-FDC1-43FE-9CA5-F4684221B3A9}" type="slidenum">
              <a:rPr lang="he-IL" smtClean="0">
                <a:latin typeface="Arial" charset="0"/>
                <a:cs typeface="Arial" charset="0"/>
              </a:rPr>
              <a:pPr/>
              <a:t>8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0482" name="Text Box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e-IL" dirty="0"/>
              <a:t>מגברי שרת </a:t>
            </a:r>
            <a:r>
              <a:rPr lang="he-IL" dirty="0" smtClean="0"/>
              <a:t>1</a:t>
            </a:r>
            <a:endParaRPr lang="en-US" dirty="0" smtClean="0"/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750" y="1676400"/>
            <a:ext cx="647700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6"/>
          <p:cNvSpPr txBox="1">
            <a:spLocks noChangeArrowheads="1"/>
          </p:cNvSpPr>
          <p:nvPr/>
        </p:nvSpPr>
        <p:spPr bwMode="auto">
          <a:xfrm>
            <a:off x="5829091" y="895290"/>
            <a:ext cx="29434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e-IL" sz="2000" b="1" u="sng" dirty="0"/>
              <a:t>מבנה פנימי של מגבר שרת</a:t>
            </a:r>
            <a:endParaRPr lang="en-US" sz="2000" b="1" u="sng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2" y="1371600"/>
            <a:ext cx="847726" cy="3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/>
          <p:cNvCxnSpPr>
            <a:stCxn id="6" idx="1"/>
          </p:cNvCxnSpPr>
          <p:nvPr/>
        </p:nvCxnSpPr>
        <p:spPr bwMode="auto">
          <a:xfrm flipH="1">
            <a:off x="2133600" y="1524000"/>
            <a:ext cx="22336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2133600" y="1524000"/>
            <a:ext cx="0" cy="2209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214938" y="1524000"/>
            <a:ext cx="22336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7448550" y="1524000"/>
            <a:ext cx="0" cy="2438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379453" y="985165"/>
            <a:ext cx="835485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400" dirty="0" smtClean="0"/>
              <a:t>נגד משוב</a:t>
            </a:r>
            <a:endParaRPr lang="he-IL" sz="1400" dirty="0"/>
          </a:p>
        </p:txBody>
      </p:sp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7" y="3200400"/>
            <a:ext cx="847726" cy="3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>
            <a:stCxn id="14" idx="3"/>
          </p:cNvCxnSpPr>
          <p:nvPr/>
        </p:nvCxnSpPr>
        <p:spPr bwMode="auto">
          <a:xfrm>
            <a:off x="1725613" y="3352800"/>
            <a:ext cx="4079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>
            <a:stCxn id="14" idx="1"/>
          </p:cNvCxnSpPr>
          <p:nvPr/>
        </p:nvCxnSpPr>
        <p:spPr bwMode="auto">
          <a:xfrm flipH="1">
            <a:off x="533400" y="3352800"/>
            <a:ext cx="34448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17120" y="2876034"/>
            <a:ext cx="5139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Vin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7756089" y="3364468"/>
            <a:ext cx="4540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Vo</a:t>
            </a:r>
            <a:endParaRPr lang="he-IL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7412857" y="4419600"/>
            <a:ext cx="13596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e-IL" b="1" dirty="0" smtClean="0"/>
              <a:t>דרגת המוצא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687370" y="4355068"/>
            <a:ext cx="14462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e-IL" b="1" dirty="0" smtClean="0"/>
              <a:t>דרגת הכניסה</a:t>
            </a:r>
          </a:p>
        </p:txBody>
      </p:sp>
    </p:spTree>
    <p:extLst>
      <p:ext uri="{BB962C8B-B14F-4D97-AF65-F5344CB8AC3E}">
        <p14:creationId xmlns:p14="http://schemas.microsoft.com/office/powerpoint/2010/main" val="195006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/>
          <a:p>
            <a:pPr>
              <a:defRPr/>
            </a:pPr>
            <a:fld id="{4AAF8777-D9A2-4ED2-8663-4A192D846055}" type="slidenum">
              <a:rPr lang="he-IL"/>
              <a:pPr>
                <a:defRPr/>
              </a:pPr>
              <a:t>9</a:t>
            </a:fld>
            <a:endParaRPr lang="en-US"/>
          </a:p>
        </p:txBody>
      </p:sp>
      <p:sp>
        <p:nvSpPr>
          <p:cNvPr id="29719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A296F645-DC63-4B1C-8E3A-92FE5FB1F9F1}" type="slidenum">
              <a:rPr lang="he-IL" sz="1400"/>
              <a:pPr rtl="0"/>
              <a:t>9</a:t>
            </a:fld>
            <a:endParaRPr lang="en-US" sz="1400"/>
          </a:p>
        </p:txBody>
      </p:sp>
      <p:sp>
        <p:nvSpPr>
          <p:cNvPr id="29720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F92A763F-F122-414B-926A-7BC312E48FCE}" type="slidenum">
              <a:rPr lang="he-IL" sz="1400"/>
              <a:pPr rtl="0"/>
              <a:t>9</a:t>
            </a:fld>
            <a:endParaRPr lang="en-US" sz="1400"/>
          </a:p>
        </p:txBody>
      </p:sp>
      <p:sp>
        <p:nvSpPr>
          <p:cNvPr id="29721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13106C3A-5845-48C0-AF5D-2BD4061CFC2D}" type="slidenum">
              <a:rPr lang="he-IL" sz="1400"/>
              <a:pPr rtl="0"/>
              <a:t>9</a:t>
            </a:fld>
            <a:endParaRPr lang="en-US" sz="1400"/>
          </a:p>
        </p:txBody>
      </p:sp>
      <p:sp>
        <p:nvSpPr>
          <p:cNvPr id="29722" name="Rectangle 6"/>
          <p:cNvSpPr txBox="1">
            <a:spLocks noGrp="1" noChangeArrowheads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3C301839-ADD7-4BF7-9B1B-372E943F662A}" type="slidenum">
              <a:rPr lang="he-IL" sz="1400"/>
              <a:pPr rtl="0"/>
              <a:t>9</a:t>
            </a:fld>
            <a:endParaRPr lang="en-US" sz="1400"/>
          </a:p>
        </p:txBody>
      </p:sp>
      <p:sp>
        <p:nvSpPr>
          <p:cNvPr id="29723" name="מציין מיקום של מספר שקופית 2"/>
          <p:cNvSpPr txBox="1">
            <a:spLocks noGrp="1"/>
          </p:cNvSpPr>
          <p:nvPr/>
        </p:nvSpPr>
        <p:spPr bwMode="auto">
          <a:xfrm>
            <a:off x="6781800" y="65341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rtl="0"/>
            <a:fld id="{0338B2F2-377C-4DEF-9F6D-DFBB59EAB7E8}" type="slidenum">
              <a:rPr lang="he-IL" sz="1400"/>
              <a:pPr rtl="0"/>
              <a:t>9</a:t>
            </a:fld>
            <a:endParaRPr lang="en-US" sz="1400"/>
          </a:p>
        </p:txBody>
      </p:sp>
      <p:sp>
        <p:nvSpPr>
          <p:cNvPr id="29724" name="Text Box 4"/>
          <p:cNvSpPr txBox="1">
            <a:spLocks noChangeArrowheads="1"/>
          </p:cNvSpPr>
          <p:nvPr/>
        </p:nvSpPr>
        <p:spPr bwMode="auto">
          <a:xfrm>
            <a:off x="2202532" y="152400"/>
            <a:ext cx="54104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he-IL" sz="360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מגברי שרת 1 - מגבר הופך מופע</a:t>
            </a:r>
            <a:endParaRPr lang="en-US" sz="3600" dirty="0">
              <a:solidFill>
                <a:srgbClr val="000099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725" name="Rectangle 9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rtl="0"/>
            <a:endParaRPr lang="he-IL"/>
          </a:p>
        </p:txBody>
      </p:sp>
      <p:sp>
        <p:nvSpPr>
          <p:cNvPr id="29726" name="Rectangle 10"/>
          <p:cNvSpPr>
            <a:spLocks noChangeArrowheads="1"/>
          </p:cNvSpPr>
          <p:nvPr/>
        </p:nvSpPr>
        <p:spPr bwMode="auto">
          <a:xfrm>
            <a:off x="0" y="3695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rtl="0"/>
            <a:endParaRPr lang="he-IL"/>
          </a:p>
        </p:txBody>
      </p:sp>
      <p:sp>
        <p:nvSpPr>
          <p:cNvPr id="29727" name="Text Box 11"/>
          <p:cNvSpPr txBox="1">
            <a:spLocks noChangeArrowheads="1"/>
          </p:cNvSpPr>
          <p:nvPr/>
        </p:nvSpPr>
        <p:spPr bwMode="auto">
          <a:xfrm>
            <a:off x="5844381" y="838200"/>
            <a:ext cx="3010694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e-IL" sz="2400" b="1" u="sng" dirty="0" smtClean="0"/>
              <a:t>מעגל </a:t>
            </a:r>
            <a:r>
              <a:rPr lang="he-IL" sz="2400" b="1" u="sng" dirty="0"/>
              <a:t>מגבר הופך מופע</a:t>
            </a:r>
          </a:p>
          <a:p>
            <a:endParaRPr lang="en-US" sz="1600" dirty="0" smtClean="0"/>
          </a:p>
          <a:p>
            <a:r>
              <a:rPr lang="he-IL" dirty="0" smtClean="0"/>
              <a:t>מחוק הזרמים בצומת</a:t>
            </a:r>
            <a:r>
              <a:rPr lang="en-US" dirty="0" smtClean="0"/>
              <a:t>V(-) </a:t>
            </a:r>
            <a:r>
              <a:rPr lang="he-IL" dirty="0" smtClean="0"/>
              <a:t> נובע:</a:t>
            </a:r>
          </a:p>
          <a:p>
            <a:endParaRPr lang="he-IL" dirty="0"/>
          </a:p>
          <a:p>
            <a:r>
              <a:rPr lang="he-IL" dirty="0" smtClean="0"/>
              <a:t>לכן המתח </a:t>
            </a:r>
            <a:r>
              <a:rPr lang="he-IL" dirty="0"/>
              <a:t>בכניסה ההופכת</a:t>
            </a:r>
            <a:r>
              <a:rPr lang="he-IL" dirty="0" smtClean="0"/>
              <a:t>:</a:t>
            </a:r>
            <a:r>
              <a:rPr lang="he-IL" sz="1600" dirty="0" smtClean="0"/>
              <a:t>        </a:t>
            </a:r>
            <a:endParaRPr lang="en-US" sz="1600" dirty="0"/>
          </a:p>
        </p:txBody>
      </p:sp>
      <p:pic>
        <p:nvPicPr>
          <p:cNvPr id="29729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988" y="4362371"/>
            <a:ext cx="3587605" cy="211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971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408409"/>
              </p:ext>
            </p:extLst>
          </p:nvPr>
        </p:nvGraphicFramePr>
        <p:xfrm>
          <a:off x="3629025" y="1944688"/>
          <a:ext cx="24272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" name="Equation" r:id="rId5" imgW="1930320" imgH="393480" progId="Equation.DSMT4">
                  <p:embed/>
                </p:oleObj>
              </mc:Choice>
              <mc:Fallback>
                <p:oleObj name="Equation" r:id="rId5" imgW="1930320" imgH="393480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025" y="1944688"/>
                        <a:ext cx="2427288" cy="493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229" name="Picture 53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892596"/>
            <a:ext cx="2995612" cy="177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821212"/>
              </p:ext>
            </p:extLst>
          </p:nvPr>
        </p:nvGraphicFramePr>
        <p:xfrm>
          <a:off x="4055268" y="1410842"/>
          <a:ext cx="1873250" cy="50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" name="Equation" r:id="rId8" imgW="1460160" imgH="393480" progId="Equation.DSMT4">
                  <p:embed/>
                </p:oleObj>
              </mc:Choice>
              <mc:Fallback>
                <p:oleObj name="Equation" r:id="rId8" imgW="1460160" imgH="393480" progId="Equation.DSMT4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5268" y="1410842"/>
                        <a:ext cx="1873250" cy="50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864537" y="2514600"/>
            <a:ext cx="802182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e-IL" dirty="0"/>
              <a:t>כוון את המחולל לגל </a:t>
            </a:r>
            <a:r>
              <a:rPr lang="he-IL" b="1" u="sng" dirty="0"/>
              <a:t>סינוס בתדר </a:t>
            </a:r>
            <a:r>
              <a:rPr lang="en-US" b="1" u="sng" dirty="0" smtClean="0"/>
              <a:t>1 KHz</a:t>
            </a:r>
            <a:r>
              <a:rPr lang="he-IL" b="1" u="sng" dirty="0" smtClean="0"/>
              <a:t> ואמפליטדה </a:t>
            </a:r>
            <a:r>
              <a:rPr lang="en-US" b="1" u="sng" dirty="0" smtClean="0"/>
              <a:t>5 </a:t>
            </a:r>
            <a:r>
              <a:rPr lang="en-US" b="1" u="sng" dirty="0" err="1" smtClean="0"/>
              <a:t>Vpp</a:t>
            </a:r>
            <a:r>
              <a:rPr lang="he-IL" dirty="0" smtClean="0"/>
              <a:t> וחבר </a:t>
            </a:r>
            <a:r>
              <a:rPr lang="he-IL" dirty="0"/>
              <a:t>אותו לכניסה </a:t>
            </a:r>
            <a:r>
              <a:rPr lang="en-US" dirty="0" smtClean="0"/>
              <a:t>V</a:t>
            </a:r>
            <a:r>
              <a:rPr lang="en-GB" dirty="0" err="1" smtClean="0"/>
              <a:t>i</a:t>
            </a:r>
            <a:endParaRPr lang="en-GB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חשב הגבר </a:t>
            </a:r>
            <a:r>
              <a:rPr lang="en-US" dirty="0" smtClean="0"/>
              <a:t>DC</a:t>
            </a:r>
            <a:r>
              <a:rPr lang="he-IL" dirty="0" smtClean="0"/>
              <a:t> תיאורתי של המעגל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he-IL" dirty="0" smtClean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מדוד מתחי כניסה ויציאה, והפרש פאזה בין אות כניסה ליציאה</a:t>
            </a:r>
            <a:endParaRPr lang="en-US" dirty="0" smtClean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he-IL" dirty="0" smtClean="0"/>
              <a:t>חשב הגבר מעשי של המעגל (מתוך המדידות)</a:t>
            </a:r>
          </a:p>
        </p:txBody>
      </p:sp>
      <p:graphicFrame>
        <p:nvGraphicFramePr>
          <p:cNvPr id="2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612748"/>
              </p:ext>
            </p:extLst>
          </p:nvPr>
        </p:nvGraphicFramePr>
        <p:xfrm>
          <a:off x="5657850" y="4503934"/>
          <a:ext cx="1352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" name="Equation" r:id="rId10" imgW="901309" imgH="253890" progId="Equation.DSMT4">
                  <p:embed/>
                </p:oleObj>
              </mc:Choice>
              <mc:Fallback>
                <p:oleObj name="Equation" r:id="rId10" imgW="90130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4503934"/>
                        <a:ext cx="13525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634194"/>
              </p:ext>
            </p:extLst>
          </p:nvPr>
        </p:nvGraphicFramePr>
        <p:xfrm>
          <a:off x="4457699" y="5062734"/>
          <a:ext cx="1752600" cy="334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" name="Equation" r:id="rId12" imgW="1129810" imgH="215806" progId="Equation.DSMT4">
                  <p:embed/>
                </p:oleObj>
              </mc:Choice>
              <mc:Fallback>
                <p:oleObj name="Equation" r:id="rId12" imgW="1129810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699" y="5062734"/>
                        <a:ext cx="1752600" cy="3347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657925"/>
              </p:ext>
            </p:extLst>
          </p:nvPr>
        </p:nvGraphicFramePr>
        <p:xfrm>
          <a:off x="6172200" y="5600700"/>
          <a:ext cx="1524000" cy="300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" name="Equation" r:id="rId14" imgW="1028254" imgH="203112" progId="Equation.DSMT4">
                  <p:embed/>
                </p:oleObj>
              </mc:Choice>
              <mc:Fallback>
                <p:oleObj name="Equation" r:id="rId14" imgW="1028254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600700"/>
                        <a:ext cx="1524000" cy="3005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735811"/>
              </p:ext>
            </p:extLst>
          </p:nvPr>
        </p:nvGraphicFramePr>
        <p:xfrm>
          <a:off x="5899517" y="5975646"/>
          <a:ext cx="310783" cy="272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2" name="Equation" r:id="rId16" imgW="202936" imgH="177569" progId="Equation.DSMT4">
                  <p:embed/>
                </p:oleObj>
              </mc:Choice>
              <mc:Fallback>
                <p:oleObj name="Equation" r:id="rId16" imgW="202936" imgH="1775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517" y="5975646"/>
                        <a:ext cx="310783" cy="2727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463105"/>
              </p:ext>
            </p:extLst>
          </p:nvPr>
        </p:nvGraphicFramePr>
        <p:xfrm>
          <a:off x="4725987" y="5581255"/>
          <a:ext cx="273445" cy="27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3" name="Equation" r:id="rId18" imgW="177492" imgH="177492" progId="Equation.DSMT4">
                  <p:embed/>
                </p:oleObj>
              </mc:Choice>
              <mc:Fallback>
                <p:oleObj name="Equation" r:id="rId18" imgW="177492" imgH="1774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987" y="5581255"/>
                        <a:ext cx="273445" cy="2734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730196" y="4507974"/>
            <a:ext cx="500870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אם:     מתח רוויה</a:t>
            </a:r>
          </a:p>
          <a:p>
            <a:endParaRPr lang="he-IL" dirty="0"/>
          </a:p>
          <a:p>
            <a:r>
              <a:rPr lang="he-IL" dirty="0"/>
              <a:t>אזי: 1. אות היציאה תקין:</a:t>
            </a:r>
          </a:p>
          <a:p>
            <a:endParaRPr lang="he-IL" dirty="0"/>
          </a:p>
          <a:p>
            <a:r>
              <a:rPr lang="en-US" dirty="0"/>
              <a:t>    </a:t>
            </a:r>
            <a:r>
              <a:rPr lang="he-IL" dirty="0"/>
              <a:t>  2.                               כי כל שינוי ב      </a:t>
            </a:r>
            <a:r>
              <a:rPr lang="he-IL" dirty="0" smtClean="0"/>
              <a:t>מתקזז </a:t>
            </a:r>
            <a:endParaRPr lang="he-IL" dirty="0"/>
          </a:p>
          <a:p>
            <a:pPr>
              <a:lnSpc>
                <a:spcPct val="150000"/>
              </a:lnSpc>
            </a:pPr>
            <a:r>
              <a:rPr lang="he-IL" dirty="0"/>
              <a:t>           ע"י שינוי מתאים ב </a:t>
            </a:r>
            <a:r>
              <a:rPr lang="he-IL" dirty="0" smtClean="0"/>
              <a:t>       </a:t>
            </a:r>
            <a:r>
              <a:rPr lang="he-IL" dirty="0"/>
              <a:t>.</a:t>
            </a:r>
          </a:p>
        </p:txBody>
      </p:sp>
      <p:sp>
        <p:nvSpPr>
          <p:cNvPr id="6" name="Rectangle 182"/>
          <p:cNvSpPr>
            <a:spLocks noChangeArrowheads="1"/>
          </p:cNvSpPr>
          <p:nvPr/>
        </p:nvSpPr>
        <p:spPr bwMode="auto">
          <a:xfrm>
            <a:off x="102536" y="-52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38400" y="2881604"/>
            <a:ext cx="2743200" cy="6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69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David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David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David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David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David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3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4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Proposal</Template>
  <TotalTime>19972</TotalTime>
  <Words>1414</Words>
  <Application>Microsoft Office PowerPoint</Application>
  <PresentationFormat>On-screen Show (4:3)</PresentationFormat>
  <Paragraphs>359</Paragraphs>
  <Slides>23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Arial,Bold</vt:lpstr>
      <vt:lpstr>David</vt:lpstr>
      <vt:lpstr>tahoma</vt:lpstr>
      <vt:lpstr>Times New Roman</vt:lpstr>
      <vt:lpstr>Default Design</vt:lpstr>
      <vt:lpstr>1_Default Design</vt:lpstr>
      <vt:lpstr>2_Default Design</vt:lpstr>
      <vt:lpstr>3_Default Design</vt:lpstr>
      <vt:lpstr>4_Default Design</vt:lpstr>
      <vt:lpstr>Equation</vt:lpstr>
      <vt:lpstr>Equation.DSMT4</vt:lpstr>
      <vt:lpstr>PowerPoint Presentation</vt:lpstr>
      <vt:lpstr>מגברי שרת 1 </vt:lpstr>
      <vt:lpstr>PowerPoint Presentation</vt:lpstr>
      <vt:lpstr>מגברי שרת 1</vt:lpstr>
      <vt:lpstr>מגברי שרת 1</vt:lpstr>
      <vt:lpstr>מגברי שרת 1</vt:lpstr>
      <vt:lpstr>מגברי שרת 1</vt:lpstr>
      <vt:lpstr>מגברי שרת 1</vt:lpstr>
      <vt:lpstr>PowerPoint Presentation</vt:lpstr>
      <vt:lpstr>PowerPoint Presentation</vt:lpstr>
      <vt:lpstr>PowerPoint Presentation</vt:lpstr>
      <vt:lpstr>PowerPoint Presentation</vt:lpstr>
      <vt:lpstr>מגברי שרת 1 - Slew Rate</vt:lpstr>
      <vt:lpstr>PowerPoint Presentation</vt:lpstr>
      <vt:lpstr>PowerPoint Presentation</vt:lpstr>
      <vt:lpstr>מגברי שרת אווירו - BW</vt:lpstr>
      <vt:lpstr>PowerPoint Presentation</vt:lpstr>
      <vt:lpstr>מגברי שרת 1 - ערכי נגדים</vt:lpstr>
      <vt:lpstr>מגברי שרת 1 – נגדים קטנים</vt:lpstr>
      <vt:lpstr>מגברי שרת 1 - ערכי נגדים - גדולים</vt:lpstr>
      <vt:lpstr>מגברי שרת 1 - השפעת מתח היסט וזרמי ממתח</vt:lpstr>
      <vt:lpstr>מגברי שרת 1 – מתח היסט וזרמי ממתח (המשך)</vt:lpstr>
      <vt:lpstr>סיום והגשת דוח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Liat Schwartz</cp:lastModifiedBy>
  <cp:revision>578</cp:revision>
  <dcterms:created xsi:type="dcterms:W3CDTF">2008-04-22T05:26:54Z</dcterms:created>
  <dcterms:modified xsi:type="dcterms:W3CDTF">2018-06-19T09:42:42Z</dcterms:modified>
</cp:coreProperties>
</file>